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58" r:id="rId6"/>
    <p:sldId id="275" r:id="rId7"/>
    <p:sldId id="260" r:id="rId8"/>
    <p:sldId id="261" r:id="rId9"/>
    <p:sldId id="274" r:id="rId10"/>
    <p:sldId id="264" r:id="rId11"/>
    <p:sldId id="266" r:id="rId12"/>
    <p:sldId id="265" r:id="rId13"/>
    <p:sldId id="267" r:id="rId14"/>
    <p:sldId id="268" r:id="rId15"/>
    <p:sldId id="269" r:id="rId16"/>
    <p:sldId id="272" r:id="rId17"/>
    <p:sldId id="273"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594"/>
    <p:restoredTop sz="95934"/>
  </p:normalViewPr>
  <p:slideViewPr>
    <p:cSldViewPr snapToGrid="0">
      <p:cViewPr varScale="1">
        <p:scale>
          <a:sx n="121" d="100"/>
          <a:sy n="121" d="100"/>
        </p:scale>
        <p:origin x="200"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8/2/22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8/2/22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4489B-1E98-EDDA-5BE8-A4AA89359625}"/>
              </a:ext>
            </a:extLst>
          </p:cNvPr>
          <p:cNvSpPr>
            <a:spLocks noGrp="1"/>
          </p:cNvSpPr>
          <p:nvPr>
            <p:ph type="ctrTitle"/>
          </p:nvPr>
        </p:nvSpPr>
        <p:spPr/>
        <p:txBody>
          <a:bodyPr>
            <a:normAutofit/>
          </a:bodyPr>
          <a:lstStyle/>
          <a:p>
            <a:r>
              <a:rPr lang="en-US" sz="4000" dirty="0"/>
              <a:t>TEMPLATES OF SCHEMES UNDER Grant in aid COMPONENT OF PM AJAY SCHEME</a:t>
            </a:r>
          </a:p>
        </p:txBody>
      </p:sp>
      <p:sp>
        <p:nvSpPr>
          <p:cNvPr id="3" name="Subtitle 2">
            <a:extLst>
              <a:ext uri="{FF2B5EF4-FFF2-40B4-BE49-F238E27FC236}">
                <a16:creationId xmlns:a16="http://schemas.microsoft.com/office/drawing/2014/main" id="{10B16FA4-C9A7-92D7-3788-316C1CF6B362}"/>
              </a:ext>
            </a:extLst>
          </p:cNvPr>
          <p:cNvSpPr>
            <a:spLocks noGrp="1"/>
          </p:cNvSpPr>
          <p:nvPr>
            <p:ph type="subTitle" idx="1"/>
          </p:nvPr>
        </p:nvSpPr>
        <p:spPr>
          <a:xfrm>
            <a:off x="6096000" y="4047892"/>
            <a:ext cx="4958852" cy="802888"/>
          </a:xfrm>
        </p:spPr>
        <p:txBody>
          <a:bodyPr>
            <a:normAutofit lnSpcReduction="10000"/>
          </a:bodyPr>
          <a:lstStyle/>
          <a:p>
            <a:r>
              <a:rPr lang="en-US" dirty="0"/>
              <a:t>MINISTRY OF SOCIAL JUSTICE AND EMPOWERMENT</a:t>
            </a:r>
          </a:p>
        </p:txBody>
      </p:sp>
    </p:spTree>
    <p:extLst>
      <p:ext uri="{BB962C8B-B14F-4D97-AF65-F5344CB8AC3E}">
        <p14:creationId xmlns:p14="http://schemas.microsoft.com/office/powerpoint/2010/main" val="3030154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441-07F4-4FAC-B29B-B02A98B4E589}"/>
              </a:ext>
            </a:extLst>
          </p:cNvPr>
          <p:cNvSpPr>
            <a:spLocks noGrp="1"/>
          </p:cNvSpPr>
          <p:nvPr>
            <p:ph type="title"/>
          </p:nvPr>
        </p:nvSpPr>
        <p:spPr/>
        <p:txBody>
          <a:bodyPr/>
          <a:lstStyle/>
          <a:p>
            <a:r>
              <a:rPr lang="en-GB" b="1" dirty="0">
                <a:latin typeface="Calibri" panose="020F0502020204030204" pitchFamily="34" charset="0"/>
                <a:ea typeface="Calibri" panose="020F0502020204030204" pitchFamily="34" charset="0"/>
                <a:cs typeface="Times New Roman" panose="02020603050405020304" pitchFamily="18" charset="0"/>
              </a:rPr>
              <a:t>COMMUNITY HALL/ UTSAV DHAM</a:t>
            </a:r>
            <a:endParaRPr lang="en-US" dirty="0"/>
          </a:p>
        </p:txBody>
      </p:sp>
      <p:sp>
        <p:nvSpPr>
          <p:cNvPr id="3" name="Content Placeholder 2">
            <a:extLst>
              <a:ext uri="{FF2B5EF4-FFF2-40B4-BE49-F238E27FC236}">
                <a16:creationId xmlns:a16="http://schemas.microsoft.com/office/drawing/2014/main" id="{9E7FD3F6-0CDE-5106-2609-F6BC7D6D9835}"/>
              </a:ext>
            </a:extLst>
          </p:cNvPr>
          <p:cNvSpPr>
            <a:spLocks noGrp="1"/>
          </p:cNvSpPr>
          <p:nvPr>
            <p:ph idx="1"/>
          </p:nvPr>
        </p:nvSpPr>
        <p:spPr/>
        <p:txBody>
          <a:bodyPr>
            <a:normAutofit fontScale="85000" lnSpcReduction="20000"/>
          </a:bodyPr>
          <a:lstStyle/>
          <a:p>
            <a:r>
              <a:rPr lang="en-GB" b="1" dirty="0">
                <a:latin typeface="Calibri" panose="020F0502020204030204" pitchFamily="34" charset="0"/>
                <a:ea typeface="Calibri" panose="020F0502020204030204" pitchFamily="34" charset="0"/>
                <a:cs typeface="Times New Roman" panose="02020603050405020304" pitchFamily="18" charset="0"/>
              </a:rPr>
              <a:t>Aim: </a:t>
            </a:r>
            <a:r>
              <a:rPr lang="en-GB" dirty="0">
                <a:latin typeface="Calibri" panose="020F0502020204030204" pitchFamily="34" charset="0"/>
                <a:ea typeface="Calibri" panose="020F0502020204030204" pitchFamily="34" charset="0"/>
                <a:cs typeface="Times New Roman" panose="02020603050405020304" pitchFamily="18" charset="0"/>
              </a:rPr>
              <a:t>Construction of Utsav Dham/ Community Hall in the PMAGY villages.</a:t>
            </a:r>
            <a:endParaRPr lang="en-IN" dirty="0">
              <a:latin typeface="Calibri" panose="020F0502020204030204" pitchFamily="34" charset="0"/>
              <a:ea typeface="Calibri" panose="020F0502020204030204" pitchFamily="34" charset="0"/>
              <a:cs typeface="Times New Roman" panose="02020603050405020304" pitchFamily="18" charset="0"/>
            </a:endParaRPr>
          </a:p>
          <a:p>
            <a:r>
              <a:rPr lang="en-GB" b="1" dirty="0">
                <a:latin typeface="Calibri" panose="020F0502020204030204" pitchFamily="34" charset="0"/>
                <a:ea typeface="Calibri" panose="020F0502020204030204" pitchFamily="34" charset="0"/>
                <a:cs typeface="Times New Roman" panose="02020603050405020304" pitchFamily="18" charset="0"/>
              </a:rPr>
              <a:t>Components</a:t>
            </a:r>
            <a:r>
              <a:rPr lang="en-GB" dirty="0">
                <a:latin typeface="Calibri" panose="020F050202020403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Construction of Community Hall/ Utsav Dham.</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Operation and Maintenance of the Hall.</a:t>
            </a:r>
            <a:endParaRPr lang="en-IN" dirty="0">
              <a:latin typeface="Calibri" panose="020F0502020204030204" pitchFamily="34" charset="0"/>
              <a:ea typeface="Calibri" panose="020F0502020204030204" pitchFamily="34" charset="0"/>
              <a:cs typeface="Times New Roman" panose="02020603050405020304" pitchFamily="18" charset="0"/>
            </a:endParaRPr>
          </a:p>
          <a:p>
            <a:r>
              <a:rPr lang="en-GB" b="1" dirty="0">
                <a:latin typeface="Calibri" panose="020F0502020204030204" pitchFamily="34" charset="0"/>
                <a:ea typeface="Calibri" panose="020F0502020204030204" pitchFamily="34" charset="0"/>
                <a:cs typeface="Times New Roman" panose="02020603050405020304" pitchFamily="18" charset="0"/>
              </a:rPr>
              <a:t>Implementation Mechanism:</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The Property would be owned and maintained by Gram panchayat.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Capacity of the community hall has to be decided based on the population of the concerned Gram Panchayat.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Fund would be granted to the selected Gram Panchayat having SC population of minimum 50%.</a:t>
            </a: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19814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96A2A9-E102-CB27-32CF-1FA8DC317121}"/>
              </a:ext>
            </a:extLst>
          </p:cNvPr>
          <p:cNvSpPr txBox="1"/>
          <p:nvPr/>
        </p:nvSpPr>
        <p:spPr>
          <a:xfrm>
            <a:off x="1690254" y="1494378"/>
            <a:ext cx="8811491" cy="2308324"/>
          </a:xfrm>
          <a:prstGeom prst="rect">
            <a:avLst/>
          </a:prstGeom>
          <a:noFill/>
        </p:spPr>
        <p:txBody>
          <a:bodyPr wrap="square" rtlCol="0">
            <a:spAutoFit/>
          </a:bodyPr>
          <a:lstStyle/>
          <a:p>
            <a:r>
              <a:rPr lang="en-GB" b="1" dirty="0">
                <a:latin typeface="Calibri" panose="020F0502020204030204" pitchFamily="34" charset="0"/>
                <a:ea typeface="Calibri" panose="020F0502020204030204" pitchFamily="34" charset="0"/>
                <a:cs typeface="Times New Roman" panose="02020603050405020304" pitchFamily="18" charset="0"/>
              </a:rPr>
              <a:t>Funding Mechanism:</a:t>
            </a:r>
          </a:p>
          <a:p>
            <a:endParaRPr lang="en-GB" b="1" dirty="0">
              <a:latin typeface="Calibri" panose="020F0502020204030204" pitchFamily="34" charset="0"/>
              <a:ea typeface="Calibri" panose="020F0502020204030204" pitchFamily="34" charset="0"/>
              <a:cs typeface="Times New Roman" panose="02020603050405020304" pitchFamily="18" charset="0"/>
            </a:endParaRPr>
          </a:p>
          <a:p>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Maximum contribution of Rs. 20 lakh per centre will be granted from the scheme.</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The centre should be built in convergence of GPDP and MGNREGS funds.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15</a:t>
            </a:r>
            <a:r>
              <a:rPr lang="en-GB" baseline="30000" dirty="0">
                <a:latin typeface="Calibri" panose="020F0502020204030204" pitchFamily="34" charset="0"/>
                <a:ea typeface="Calibri" panose="020F0502020204030204" pitchFamily="34" charset="0"/>
                <a:cs typeface="Times New Roman" panose="02020603050405020304" pitchFamily="18" charset="0"/>
              </a:rPr>
              <a:t>th</a:t>
            </a:r>
            <a:r>
              <a:rPr lang="en-GB" dirty="0">
                <a:latin typeface="Calibri" panose="020F0502020204030204" pitchFamily="34" charset="0"/>
                <a:ea typeface="Calibri" panose="020F0502020204030204" pitchFamily="34" charset="0"/>
                <a:cs typeface="Times New Roman" panose="02020603050405020304" pitchFamily="18" charset="0"/>
              </a:rPr>
              <a:t> Finance Commission Untied fund and MGNREGS fund can be utilized for construction of Utsav Dham.</a:t>
            </a: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5379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81FBD-88D2-271D-FE5D-56860C360F94}"/>
              </a:ext>
            </a:extLst>
          </p:cNvPr>
          <p:cNvSpPr>
            <a:spLocks noGrp="1"/>
          </p:cNvSpPr>
          <p:nvPr>
            <p:ph type="title"/>
          </p:nvPr>
        </p:nvSpPr>
        <p:spPr/>
        <p:txBody>
          <a:bodyPr/>
          <a:lstStyle/>
          <a:p>
            <a:r>
              <a:rPr lang="en-GB" b="1" dirty="0">
                <a:latin typeface="Calibri" panose="020F0502020204030204" pitchFamily="34" charset="0"/>
                <a:ea typeface="Calibri" panose="020F0502020204030204" pitchFamily="34" charset="0"/>
                <a:cs typeface="Times New Roman" panose="02020603050405020304" pitchFamily="18" charset="0"/>
              </a:rPr>
              <a:t>SUSTAINABLE ENTREPRISE AND ENTREPRENEURSHIP DEVELOPMENT (SEED) PROGRAMME</a:t>
            </a:r>
            <a:endParaRPr lang="en-US" dirty="0"/>
          </a:p>
        </p:txBody>
      </p:sp>
      <p:sp>
        <p:nvSpPr>
          <p:cNvPr id="3" name="Content Placeholder 2">
            <a:extLst>
              <a:ext uri="{FF2B5EF4-FFF2-40B4-BE49-F238E27FC236}">
                <a16:creationId xmlns:a16="http://schemas.microsoft.com/office/drawing/2014/main" id="{338C0CF7-4115-FF4A-3CC8-D23BFCB6AED8}"/>
              </a:ext>
            </a:extLst>
          </p:cNvPr>
          <p:cNvSpPr>
            <a:spLocks noGrp="1"/>
          </p:cNvSpPr>
          <p:nvPr>
            <p:ph idx="1"/>
          </p:nvPr>
        </p:nvSpPr>
        <p:spPr/>
        <p:txBody>
          <a:bodyPr>
            <a:normAutofit fontScale="55000" lnSpcReduction="20000"/>
          </a:bodyPr>
          <a:lstStyle/>
          <a:p>
            <a:pPr marL="0" lvl="0" indent="0">
              <a:buNone/>
            </a:pPr>
            <a:r>
              <a:rPr lang="en-GB" sz="2600" b="1" dirty="0">
                <a:latin typeface="Calibri" panose="020F0502020204030204" pitchFamily="34" charset="0"/>
                <a:ea typeface="Calibri" panose="020F0502020204030204" pitchFamily="34" charset="0"/>
                <a:cs typeface="Times New Roman" panose="02020603050405020304" pitchFamily="18" charset="0"/>
              </a:rPr>
              <a:t>OBJECTIVES:</a:t>
            </a:r>
          </a:p>
          <a:p>
            <a:pPr marL="342900" lvl="0" indent="-342900">
              <a:buFont typeface="Symbol" panose="05050102010706020507" pitchFamily="18" charset="2"/>
              <a:buChar char=""/>
            </a:pPr>
            <a:r>
              <a:rPr lang="en-GB" sz="2600" dirty="0">
                <a:latin typeface="Calibri" panose="020F0502020204030204" pitchFamily="34" charset="0"/>
                <a:ea typeface="Calibri" panose="020F0502020204030204" pitchFamily="34" charset="0"/>
                <a:cs typeface="Times New Roman" panose="02020603050405020304" pitchFamily="18" charset="0"/>
              </a:rPr>
              <a:t>Setting up of business such as Mushroom cultivation unit, Prawn cultivation, Pisciculture, Backyard Duck rearing, Piggery, Honey Bee keeping etc</a:t>
            </a:r>
            <a:endParaRPr lang="en-IN" sz="2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2600" dirty="0">
                <a:latin typeface="Calibri" panose="020F0502020204030204" pitchFamily="34" charset="0"/>
                <a:ea typeface="Calibri" panose="020F0502020204030204" pitchFamily="34" charset="0"/>
                <a:cs typeface="Times New Roman" panose="02020603050405020304" pitchFamily="18" charset="0"/>
              </a:rPr>
              <a:t>Impart training to the person belong to the SC category who have entrepreneurial spirits and capability.</a:t>
            </a:r>
            <a:endParaRPr lang="en-IN" sz="2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2600" dirty="0">
                <a:latin typeface="Calibri" panose="020F0502020204030204" pitchFamily="34" charset="0"/>
                <a:ea typeface="Calibri" panose="020F0502020204030204" pitchFamily="34" charset="0"/>
                <a:cs typeface="Times New Roman" panose="02020603050405020304" pitchFamily="18" charset="0"/>
              </a:rPr>
              <a:t>Ensuring the sustainability of the business.</a:t>
            </a:r>
            <a:endParaRPr lang="en-IN" sz="2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2600" b="1" dirty="0">
                <a:latin typeface="Calibri" panose="020F0502020204030204" pitchFamily="34" charset="0"/>
                <a:ea typeface="Calibri" panose="020F0502020204030204" pitchFamily="34" charset="0"/>
                <a:cs typeface="Times New Roman" panose="02020603050405020304" pitchFamily="18" charset="0"/>
              </a:rPr>
              <a:t>INPUT:</a:t>
            </a:r>
            <a:endParaRPr lang="en-IN" sz="2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2600" dirty="0">
                <a:latin typeface="Calibri" panose="020F0502020204030204" pitchFamily="34" charset="0"/>
                <a:ea typeface="Calibri" panose="020F0502020204030204" pitchFamily="34" charset="0"/>
                <a:cs typeface="Times New Roman" panose="02020603050405020304" pitchFamily="18" charset="0"/>
              </a:rPr>
              <a:t>Identifying the potential profit-making business idea in the district by market analysis.</a:t>
            </a:r>
            <a:endParaRPr lang="en-IN" sz="2600" dirty="0">
              <a:latin typeface="Calibri" panose="020F0502020204030204" pitchFamily="34" charset="0"/>
              <a:ea typeface="Calibri" panose="020F0502020204030204" pitchFamily="34" charset="0"/>
              <a:cs typeface="Times New Roman" panose="02020603050405020304" pitchFamily="18" charset="0"/>
            </a:endParaRPr>
          </a:p>
          <a:p>
            <a:r>
              <a:rPr lang="en-GB" sz="2600" dirty="0">
                <a:latin typeface="Calibri" panose="020F0502020204030204" pitchFamily="34" charset="0"/>
                <a:ea typeface="Calibri" panose="020F0502020204030204" pitchFamily="34" charset="0"/>
                <a:cs typeface="Times New Roman" panose="02020603050405020304" pitchFamily="18" charset="0"/>
              </a:rPr>
              <a:t>   Preparing DPR by District administration by taking into account the following components</a:t>
            </a:r>
          </a:p>
          <a:p>
            <a:r>
              <a:rPr lang="en-GB" sz="2600" dirty="0">
                <a:latin typeface="Calibri" panose="020F0502020204030204" pitchFamily="34" charset="0"/>
                <a:ea typeface="Calibri" panose="020F0502020204030204" pitchFamily="34" charset="0"/>
                <a:cs typeface="Times New Roman" panose="02020603050405020304" pitchFamily="18" charset="0"/>
              </a:rPr>
              <a:t>   Identifying the person belonging to the SC Population who have entrepreneurial spirits</a:t>
            </a:r>
          </a:p>
          <a:p>
            <a:pPr marL="342900" lvl="0" indent="-342900">
              <a:buFont typeface="Symbol" panose="05050102010706020507" pitchFamily="18" charset="2"/>
              <a:buChar char=""/>
            </a:pPr>
            <a:r>
              <a:rPr lang="en-GB" sz="2600" dirty="0">
                <a:latin typeface="Calibri" panose="020F0502020204030204" pitchFamily="34" charset="0"/>
                <a:ea typeface="Calibri" panose="020F0502020204030204" pitchFamily="34" charset="0"/>
                <a:cs typeface="Times New Roman" panose="02020603050405020304" pitchFamily="18" charset="0"/>
              </a:rPr>
              <a:t>Training of identified beneficiaries to impart/ enhance entrepreneurial capabilities</a:t>
            </a:r>
            <a:r>
              <a:rPr lang="en-GB" dirty="0">
                <a:latin typeface="Calibri" panose="020F0502020204030204" pitchFamily="34" charset="0"/>
                <a:ea typeface="Calibri" panose="020F0502020204030204" pitchFamily="34" charset="0"/>
                <a:cs typeface="Times New Roman" panose="02020603050405020304" pitchFamily="18" charset="0"/>
              </a:rPr>
              <a:t>.</a:t>
            </a:r>
            <a:endParaRPr lang="en-IN" dirty="0">
              <a:latin typeface="Calibri" panose="020F0502020204030204" pitchFamily="34" charset="0"/>
              <a:ea typeface="Calibri" panose="020F0502020204030204" pitchFamily="34" charset="0"/>
              <a:cs typeface="Times New Roman" panose="02020603050405020304" pitchFamily="18" charset="0"/>
            </a:endParaRPr>
          </a:p>
          <a:p>
            <a:pPr indent="0">
              <a:buNone/>
            </a:pP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39764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5647D5-4BCE-F807-2B13-CCAE217C5922}"/>
              </a:ext>
            </a:extLst>
          </p:cNvPr>
          <p:cNvSpPr txBox="1"/>
          <p:nvPr/>
        </p:nvSpPr>
        <p:spPr>
          <a:xfrm>
            <a:off x="1523999" y="474345"/>
            <a:ext cx="8645237" cy="5047536"/>
          </a:xfrm>
          <a:prstGeom prst="rect">
            <a:avLst/>
          </a:prstGeom>
          <a:noFill/>
        </p:spPr>
        <p:txBody>
          <a:bodyPr wrap="square" rtlCol="0">
            <a:spAutoFit/>
          </a:bodyPr>
          <a:lstStyle/>
          <a:p>
            <a:pPr marL="342900" lvl="0" indent="-342900">
              <a:buFont typeface="Symbol" panose="05050102010706020507" pitchFamily="18" charset="2"/>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Training Components</a:t>
            </a:r>
            <a:endParaRPr lang="en-IN" sz="2000" b="1" dirty="0">
              <a:latin typeface="Calibri" panose="020F0502020204030204" pitchFamily="34" charset="0"/>
              <a:ea typeface="Calibri" panose="020F0502020204030204" pitchFamily="34" charset="0"/>
              <a:cs typeface="Times New Roman" panose="02020603050405020304" pitchFamily="18" charset="0"/>
            </a:endParaRPr>
          </a:p>
          <a:p>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Setting up of business unit.</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Operation and maintenance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Quality assurance</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Packaging and Branding</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Sales and Marketing </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Auditing and accounting</a:t>
            </a:r>
          </a:p>
          <a:p>
            <a:pPr marL="342900" lvl="0" indent="-342900">
              <a:buFont typeface="+mj-lt"/>
              <a:buAutoNum type="arabicPeriod"/>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r>
              <a:rPr lang="en-GB" sz="2000" b="1" dirty="0">
                <a:latin typeface="Calibri" panose="020F0502020204030204" pitchFamily="34" charset="0"/>
                <a:ea typeface="Calibri" panose="020F0502020204030204" pitchFamily="34" charset="0"/>
                <a:cs typeface="Times New Roman" panose="02020603050405020304" pitchFamily="18" charset="0"/>
              </a:rPr>
              <a:t>METHODOLOGY:</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Convergence of various verticals/ policies across ministries/ schemes to execute the project.</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Timely allocation of fund.</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2000" dirty="0">
                <a:latin typeface="Calibri" panose="020F0502020204030204" pitchFamily="34" charset="0"/>
                <a:ea typeface="Calibri" panose="020F0502020204030204" pitchFamily="34" charset="0"/>
                <a:cs typeface="Times New Roman" panose="02020603050405020304" pitchFamily="18" charset="0"/>
              </a:rPr>
              <a:t>Market linkage through </a:t>
            </a:r>
            <a:r>
              <a:rPr lang="en-GB" sz="2000" dirty="0" err="1">
                <a:latin typeface="Calibri" panose="020F0502020204030204" pitchFamily="34" charset="0"/>
                <a:ea typeface="Calibri" panose="020F0502020204030204" pitchFamily="34" charset="0"/>
                <a:cs typeface="Times New Roman" panose="02020603050405020304" pitchFamily="18" charset="0"/>
              </a:rPr>
              <a:t>GeM</a:t>
            </a:r>
            <a:r>
              <a:rPr lang="en-GB" sz="2000" dirty="0">
                <a:latin typeface="Calibri" panose="020F0502020204030204" pitchFamily="34" charset="0"/>
                <a:ea typeface="Calibri" panose="020F0502020204030204" pitchFamily="34" charset="0"/>
                <a:cs typeface="Times New Roman" panose="02020603050405020304" pitchFamily="18" charset="0"/>
              </a:rPr>
              <a:t>, E-commerce, </a:t>
            </a:r>
            <a:r>
              <a:rPr lang="en-GB" sz="2000" dirty="0" err="1">
                <a:latin typeface="Calibri" panose="020F0502020204030204" pitchFamily="34" charset="0"/>
                <a:ea typeface="Calibri" panose="020F0502020204030204" pitchFamily="34" charset="0"/>
                <a:cs typeface="Times New Roman" panose="02020603050405020304" pitchFamily="18" charset="0"/>
              </a:rPr>
              <a:t>NEDFi</a:t>
            </a:r>
            <a:r>
              <a:rPr lang="en-GB" sz="2000" dirty="0">
                <a:latin typeface="Calibri" panose="020F0502020204030204" pitchFamily="34" charset="0"/>
                <a:ea typeface="Calibri" panose="020F0502020204030204" pitchFamily="34" charset="0"/>
                <a:cs typeface="Times New Roman" panose="02020603050405020304" pitchFamily="18" charset="0"/>
              </a:rPr>
              <a:t> etc.</a:t>
            </a:r>
            <a:endParaRPr lang="en-IN" sz="2000" dirty="0">
              <a:latin typeface="Calibri" panose="020F0502020204030204" pitchFamily="34" charset="0"/>
              <a:ea typeface="Calibri" panose="020F0502020204030204" pitchFamily="34" charset="0"/>
              <a:cs typeface="Times New Roman" panose="02020603050405020304" pitchFamily="18" charset="0"/>
            </a:endParaRPr>
          </a:p>
          <a:p>
            <a:pPr lvl="0"/>
            <a:endParaRPr lang="en-IN"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211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FD05F-75F6-FBF8-3D3A-341A3583DB16}"/>
              </a:ext>
            </a:extLst>
          </p:cNvPr>
          <p:cNvSpPr>
            <a:spLocks noGrp="1"/>
          </p:cNvSpPr>
          <p:nvPr>
            <p:ph type="title"/>
          </p:nvPr>
        </p:nvSpPr>
        <p:spPr>
          <a:xfrm>
            <a:off x="1137146" y="526474"/>
            <a:ext cx="10362127" cy="1163782"/>
          </a:xfrm>
        </p:spPr>
        <p:txBody>
          <a:bodyPr>
            <a:normAutofit fontScale="90000"/>
          </a:bodyPr>
          <a:lstStyle/>
          <a:p>
            <a:r>
              <a:rPr lang="en-GB" b="1" dirty="0"/>
              <a:t>WOW (WOMEN ON WHEELS)-Provision of Rickshaw and skill development of SC women </a:t>
            </a:r>
            <a:br>
              <a:rPr lang="en-GB" dirty="0"/>
            </a:br>
            <a:r>
              <a:rPr lang="en-GB" b="1" dirty="0"/>
              <a:t> </a:t>
            </a:r>
            <a:br>
              <a:rPr lang="en-GB" dirty="0"/>
            </a:br>
            <a:endParaRPr lang="en-US" dirty="0"/>
          </a:p>
        </p:txBody>
      </p:sp>
      <p:sp>
        <p:nvSpPr>
          <p:cNvPr id="3" name="Content Placeholder 2">
            <a:extLst>
              <a:ext uri="{FF2B5EF4-FFF2-40B4-BE49-F238E27FC236}">
                <a16:creationId xmlns:a16="http://schemas.microsoft.com/office/drawing/2014/main" id="{AEC8C326-61A4-7B76-624B-995C6BA323EB}"/>
              </a:ext>
            </a:extLst>
          </p:cNvPr>
          <p:cNvSpPr>
            <a:spLocks noGrp="1"/>
          </p:cNvSpPr>
          <p:nvPr>
            <p:ph idx="1"/>
          </p:nvPr>
        </p:nvSpPr>
        <p:spPr/>
        <p:txBody>
          <a:bodyPr/>
          <a:lstStyle/>
          <a:p>
            <a:r>
              <a:rPr lang="en-GB" b="1" dirty="0"/>
              <a:t>Aim</a:t>
            </a:r>
            <a:r>
              <a:rPr lang="en-GB" dirty="0"/>
              <a:t>: Skill development in terms of imparting driving skills and empowering them by providing Rickshaws</a:t>
            </a:r>
          </a:p>
          <a:p>
            <a:pPr marL="0" indent="0">
              <a:buNone/>
            </a:pPr>
            <a:endParaRPr lang="en-GB" dirty="0"/>
          </a:p>
          <a:p>
            <a:r>
              <a:rPr lang="en-GB" b="1" dirty="0"/>
              <a:t>Assessment:</a:t>
            </a:r>
            <a:endParaRPr lang="en-GB" dirty="0"/>
          </a:p>
          <a:p>
            <a:pPr lvl="0"/>
            <a:r>
              <a:rPr lang="en-GB" dirty="0"/>
              <a:t>Demand assessment</a:t>
            </a:r>
          </a:p>
          <a:p>
            <a:pPr lvl="0"/>
            <a:r>
              <a:rPr lang="en-GB" dirty="0"/>
              <a:t>Tourist footfall</a:t>
            </a:r>
          </a:p>
          <a:p>
            <a:endParaRPr lang="en-US" dirty="0"/>
          </a:p>
        </p:txBody>
      </p:sp>
    </p:spTree>
    <p:extLst>
      <p:ext uri="{BB962C8B-B14F-4D97-AF65-F5344CB8AC3E}">
        <p14:creationId xmlns:p14="http://schemas.microsoft.com/office/powerpoint/2010/main" val="1025208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2BCF25-C036-F9D9-1E36-4AD781192CC9}"/>
              </a:ext>
            </a:extLst>
          </p:cNvPr>
          <p:cNvSpPr txBox="1"/>
          <p:nvPr/>
        </p:nvSpPr>
        <p:spPr>
          <a:xfrm>
            <a:off x="1136073" y="1163781"/>
            <a:ext cx="9698182" cy="4401205"/>
          </a:xfrm>
          <a:prstGeom prst="rect">
            <a:avLst/>
          </a:prstGeom>
          <a:noFill/>
        </p:spPr>
        <p:txBody>
          <a:bodyPr wrap="square" rtlCol="0">
            <a:spAutoFit/>
          </a:bodyPr>
          <a:lstStyle/>
          <a:p>
            <a:r>
              <a:rPr lang="en-GB" sz="2000" b="1" dirty="0"/>
              <a:t>Components:</a:t>
            </a:r>
            <a:endParaRPr lang="en-GB" sz="2000" dirty="0"/>
          </a:p>
          <a:p>
            <a:pPr lvl="0"/>
            <a:r>
              <a:rPr lang="en-GB" sz="2000" dirty="0"/>
              <a:t>Provision for buying Rickshaw at subsidised rate.</a:t>
            </a:r>
          </a:p>
          <a:p>
            <a:pPr lvl="0"/>
            <a:r>
              <a:rPr lang="en-GB" sz="2000" dirty="0"/>
              <a:t>Imparting the skill of driving.</a:t>
            </a:r>
          </a:p>
          <a:p>
            <a:pPr lvl="0"/>
            <a:r>
              <a:rPr lang="en-GB" sz="2000" dirty="0"/>
              <a:t>Especially in and around tourist places where demand for Rickshaw is high.</a:t>
            </a:r>
          </a:p>
          <a:p>
            <a:r>
              <a:rPr lang="en-GB" sz="2000" dirty="0"/>
              <a:t> </a:t>
            </a:r>
          </a:p>
          <a:p>
            <a:r>
              <a:rPr lang="en-GB" sz="2000" b="1" dirty="0"/>
              <a:t>Funding Pattern:</a:t>
            </a:r>
            <a:endParaRPr lang="en-GB" sz="2000" dirty="0"/>
          </a:p>
          <a:p>
            <a:r>
              <a:rPr lang="en-GB" sz="2000" b="1" dirty="0"/>
              <a:t> </a:t>
            </a:r>
            <a:endParaRPr lang="en-GB" sz="2000" dirty="0"/>
          </a:p>
          <a:p>
            <a:pPr lvl="0"/>
            <a:r>
              <a:rPr lang="en-GB" sz="2000" dirty="0"/>
              <a:t>Financial assistance of up to Rs.50000 or 50% of the asset cost, whichever is less, can be provided to the beneficiary/ household towards the loan taken by the beneficiary for such acquisition/ creation of assets.</a:t>
            </a:r>
          </a:p>
          <a:p>
            <a:pPr lvl="0"/>
            <a:r>
              <a:rPr lang="en-GB" sz="2000" dirty="0"/>
              <a:t>Skill development will be completely funded through skill development component of PM AJAY.</a:t>
            </a:r>
          </a:p>
          <a:p>
            <a:r>
              <a:rPr lang="en-GB" sz="2000" dirty="0"/>
              <a:t>Additional fund required for the schemes can be routed through NSFDC loan, NULM, MUDRA loan or existing State schemes </a:t>
            </a:r>
            <a:endParaRPr lang="en-US" sz="2000" dirty="0"/>
          </a:p>
        </p:txBody>
      </p:sp>
    </p:spTree>
    <p:extLst>
      <p:ext uri="{BB962C8B-B14F-4D97-AF65-F5344CB8AC3E}">
        <p14:creationId xmlns:p14="http://schemas.microsoft.com/office/powerpoint/2010/main" val="2779043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D2B44E-F057-E94B-B9AD-565F92D5347E}"/>
              </a:ext>
            </a:extLst>
          </p:cNvPr>
          <p:cNvSpPr txBox="1"/>
          <p:nvPr/>
        </p:nvSpPr>
        <p:spPr>
          <a:xfrm>
            <a:off x="969818" y="1163781"/>
            <a:ext cx="10058400" cy="3970318"/>
          </a:xfrm>
          <a:prstGeom prst="rect">
            <a:avLst/>
          </a:prstGeom>
          <a:noFill/>
        </p:spPr>
        <p:txBody>
          <a:bodyPr wrap="square" rtlCol="0">
            <a:spAutoFit/>
          </a:bodyPr>
          <a:lstStyle/>
          <a:p>
            <a:r>
              <a:rPr lang="en-GB" b="1" dirty="0"/>
              <a:t>Paper plates and other disposables making unit</a:t>
            </a:r>
            <a:endParaRPr lang="en-GB" dirty="0"/>
          </a:p>
          <a:p>
            <a:r>
              <a:rPr lang="en-GB" dirty="0"/>
              <a:t> </a:t>
            </a:r>
          </a:p>
          <a:p>
            <a:pPr lvl="0"/>
            <a:r>
              <a:rPr lang="en-GB" dirty="0"/>
              <a:t>Demand supply analysis</a:t>
            </a:r>
          </a:p>
          <a:p>
            <a:pPr lvl="0"/>
            <a:r>
              <a:rPr lang="en-GB" dirty="0"/>
              <a:t>Fixed capital requirement: Land, building, plant and machineries.</a:t>
            </a:r>
          </a:p>
          <a:p>
            <a:pPr lvl="0"/>
            <a:r>
              <a:rPr lang="en-GB" dirty="0"/>
              <a:t>Working capital requirement: purchase of paper, chemicals, paid salaries, rent, salaries.</a:t>
            </a:r>
          </a:p>
          <a:p>
            <a:pPr lvl="0"/>
            <a:r>
              <a:rPr lang="en-GB" dirty="0"/>
              <a:t>Depreciation cost</a:t>
            </a:r>
          </a:p>
          <a:p>
            <a:r>
              <a:rPr lang="en-GB" dirty="0"/>
              <a:t> </a:t>
            </a:r>
          </a:p>
          <a:p>
            <a:r>
              <a:rPr lang="en-GB" dirty="0"/>
              <a:t>Based on the fixed capital, working capital requirement and depreciation cost, industry should decide on the quantity of paper cups, plates and other disposables to be manufactured and their unit cost of selling.</a:t>
            </a:r>
          </a:p>
          <a:p>
            <a:r>
              <a:rPr lang="en-GB" dirty="0"/>
              <a:t> </a:t>
            </a:r>
          </a:p>
          <a:p>
            <a:r>
              <a:rPr lang="en-GB" dirty="0"/>
              <a:t>Based on the analysis of above factors and planning the project accordingly, it can be made sustainable and profitable.</a:t>
            </a:r>
          </a:p>
          <a:p>
            <a:r>
              <a:rPr lang="en-GB" dirty="0"/>
              <a:t> </a:t>
            </a:r>
          </a:p>
          <a:p>
            <a:endParaRPr lang="en-US" dirty="0"/>
          </a:p>
        </p:txBody>
      </p:sp>
    </p:spTree>
    <p:extLst>
      <p:ext uri="{BB962C8B-B14F-4D97-AF65-F5344CB8AC3E}">
        <p14:creationId xmlns:p14="http://schemas.microsoft.com/office/powerpoint/2010/main" val="2683604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FB9AAA4-FA35-832A-D963-0C10C8CFCB19}"/>
              </a:ext>
            </a:extLst>
          </p:cNvPr>
          <p:cNvSpPr txBox="1"/>
          <p:nvPr/>
        </p:nvSpPr>
        <p:spPr>
          <a:xfrm>
            <a:off x="1306149" y="882868"/>
            <a:ext cx="9919855" cy="4524315"/>
          </a:xfrm>
          <a:prstGeom prst="rect">
            <a:avLst/>
          </a:prstGeom>
          <a:noFill/>
        </p:spPr>
        <p:txBody>
          <a:bodyPr wrap="square" rtlCol="0">
            <a:spAutoFit/>
          </a:bodyPr>
          <a:lstStyle/>
          <a:p>
            <a:r>
              <a:rPr lang="en-GB" b="1" dirty="0"/>
              <a:t>Components: </a:t>
            </a:r>
          </a:p>
          <a:p>
            <a:endParaRPr lang="en-GB" dirty="0"/>
          </a:p>
          <a:p>
            <a:pPr marL="285750" lvl="0" indent="-285750">
              <a:buFont typeface="Arial" panose="020B0604020202020204" pitchFamily="34" charset="0"/>
              <a:buChar char="•"/>
            </a:pPr>
            <a:r>
              <a:rPr lang="en-GB" dirty="0"/>
              <a:t>Procurement and Installation of the Machinery</a:t>
            </a:r>
          </a:p>
          <a:p>
            <a:pPr marL="285750" lvl="0" indent="-285750">
              <a:buFont typeface="Arial" panose="020B0604020202020204" pitchFamily="34" charset="0"/>
              <a:buChar char="•"/>
            </a:pPr>
            <a:r>
              <a:rPr lang="en-GB" dirty="0"/>
              <a:t>Building space for the unit</a:t>
            </a:r>
          </a:p>
          <a:p>
            <a:pPr marL="285750" lvl="0" indent="-285750">
              <a:buFont typeface="Arial" panose="020B0604020202020204" pitchFamily="34" charset="0"/>
              <a:buChar char="•"/>
            </a:pPr>
            <a:r>
              <a:rPr lang="en-GB" dirty="0"/>
              <a:t>Skill development of the SC beneficiaries</a:t>
            </a:r>
          </a:p>
          <a:p>
            <a:pPr marL="285750" lvl="0" indent="-285750">
              <a:buFont typeface="Arial" panose="020B0604020202020204" pitchFamily="34" charset="0"/>
              <a:buChar char="•"/>
            </a:pPr>
            <a:r>
              <a:rPr lang="en-GB" dirty="0"/>
              <a:t>Market linkage </a:t>
            </a:r>
          </a:p>
          <a:p>
            <a:r>
              <a:rPr lang="en-GB" b="1" dirty="0"/>
              <a:t> </a:t>
            </a:r>
            <a:endParaRPr lang="en-GB" dirty="0"/>
          </a:p>
          <a:p>
            <a:r>
              <a:rPr lang="en-GB" b="1" dirty="0"/>
              <a:t> Funding Pattern:</a:t>
            </a:r>
            <a:endParaRPr lang="en-GB" dirty="0"/>
          </a:p>
          <a:p>
            <a:r>
              <a:rPr lang="en-GB" b="1" dirty="0"/>
              <a:t> </a:t>
            </a:r>
            <a:endParaRPr lang="en-GB" dirty="0"/>
          </a:p>
          <a:p>
            <a:pPr marL="285750" lvl="0" indent="-285750">
              <a:buFont typeface="Arial" panose="020B0604020202020204" pitchFamily="34" charset="0"/>
              <a:buChar char="•"/>
            </a:pPr>
            <a:r>
              <a:rPr lang="en-GB" dirty="0"/>
              <a:t>Financial assistance of up to Rs.50000 or 50% of the asset cost, whichever is less, can be provided to the beneficiary/ household towards the loan taken by the beneficiary for such acquisition/ creation of assets.</a:t>
            </a:r>
          </a:p>
          <a:p>
            <a:pPr marL="285750" lvl="0" indent="-285750">
              <a:buFont typeface="Arial" panose="020B0604020202020204" pitchFamily="34" charset="0"/>
              <a:buChar char="•"/>
            </a:pPr>
            <a:r>
              <a:rPr lang="en-GB" dirty="0"/>
              <a:t>Skill development will be completely funded through skill development component of PM AJAY.</a:t>
            </a:r>
          </a:p>
          <a:p>
            <a:pPr marL="285750" lvl="0" indent="-285750">
              <a:buFont typeface="Arial" panose="020B0604020202020204" pitchFamily="34" charset="0"/>
              <a:buChar char="•"/>
            </a:pPr>
            <a:r>
              <a:rPr lang="en-GB" dirty="0"/>
              <a:t>Additional fund required for the schemes can be routed through NSFDC loan, NULM, MUDRA loan or existing State schemes.</a:t>
            </a:r>
          </a:p>
          <a:p>
            <a:endParaRPr lang="en-US" dirty="0"/>
          </a:p>
        </p:txBody>
      </p:sp>
    </p:spTree>
    <p:extLst>
      <p:ext uri="{BB962C8B-B14F-4D97-AF65-F5344CB8AC3E}">
        <p14:creationId xmlns:p14="http://schemas.microsoft.com/office/powerpoint/2010/main" val="427602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1B8B16-FC1C-56A9-4F78-3F769C11C685}"/>
              </a:ext>
            </a:extLst>
          </p:cNvPr>
          <p:cNvSpPr txBox="1"/>
          <p:nvPr/>
        </p:nvSpPr>
        <p:spPr>
          <a:xfrm>
            <a:off x="1856509" y="503852"/>
            <a:ext cx="5015345" cy="646331"/>
          </a:xfrm>
          <a:prstGeom prst="rect">
            <a:avLst/>
          </a:prstGeom>
          <a:noFill/>
        </p:spPr>
        <p:txBody>
          <a:bodyPr wrap="square" rtlCol="0">
            <a:spAutoFit/>
          </a:bodyPr>
          <a:lstStyle/>
          <a:p>
            <a:r>
              <a:rPr lang="en-GB" b="1" u="sng" dirty="0"/>
              <a:t>LOGICAL FRAMEWORK ANALYSIS</a:t>
            </a:r>
            <a:endParaRPr lang="en-GB" dirty="0"/>
          </a:p>
          <a:p>
            <a:endParaRPr lang="en-US" dirty="0"/>
          </a:p>
        </p:txBody>
      </p:sp>
      <p:graphicFrame>
        <p:nvGraphicFramePr>
          <p:cNvPr id="5" name="Table 4">
            <a:extLst>
              <a:ext uri="{FF2B5EF4-FFF2-40B4-BE49-F238E27FC236}">
                <a16:creationId xmlns:a16="http://schemas.microsoft.com/office/drawing/2014/main" id="{6123FFE3-60AB-61BB-5E06-0450DC8C4BAF}"/>
              </a:ext>
            </a:extLst>
          </p:cNvPr>
          <p:cNvGraphicFramePr>
            <a:graphicFrameLocks noGrp="1"/>
          </p:cNvGraphicFramePr>
          <p:nvPr>
            <p:extLst>
              <p:ext uri="{D42A27DB-BD31-4B8C-83A1-F6EECF244321}">
                <p14:modId xmlns:p14="http://schemas.microsoft.com/office/powerpoint/2010/main" val="410817441"/>
              </p:ext>
            </p:extLst>
          </p:nvPr>
        </p:nvGraphicFramePr>
        <p:xfrm>
          <a:off x="1487058" y="1357745"/>
          <a:ext cx="8737596" cy="4346527"/>
        </p:xfrm>
        <a:graphic>
          <a:graphicData uri="http://schemas.openxmlformats.org/drawingml/2006/table">
            <a:tbl>
              <a:tblPr firstRow="1" firstCol="1" bandRow="1">
                <a:tableStyleId>{5C22544A-7EE6-4342-B048-85BDC9FD1C3A}</a:tableStyleId>
              </a:tblPr>
              <a:tblGrid>
                <a:gridCol w="1565738">
                  <a:extLst>
                    <a:ext uri="{9D8B030D-6E8A-4147-A177-3AD203B41FA5}">
                      <a16:colId xmlns:a16="http://schemas.microsoft.com/office/drawing/2014/main" val="420655455"/>
                    </a:ext>
                  </a:extLst>
                </a:gridCol>
                <a:gridCol w="2678869">
                  <a:extLst>
                    <a:ext uri="{9D8B030D-6E8A-4147-A177-3AD203B41FA5}">
                      <a16:colId xmlns:a16="http://schemas.microsoft.com/office/drawing/2014/main" val="878588040"/>
                    </a:ext>
                  </a:extLst>
                </a:gridCol>
                <a:gridCol w="2150821">
                  <a:extLst>
                    <a:ext uri="{9D8B030D-6E8A-4147-A177-3AD203B41FA5}">
                      <a16:colId xmlns:a16="http://schemas.microsoft.com/office/drawing/2014/main" val="2585536863"/>
                    </a:ext>
                  </a:extLst>
                </a:gridCol>
                <a:gridCol w="2342168">
                  <a:extLst>
                    <a:ext uri="{9D8B030D-6E8A-4147-A177-3AD203B41FA5}">
                      <a16:colId xmlns:a16="http://schemas.microsoft.com/office/drawing/2014/main" val="3336939826"/>
                    </a:ext>
                  </a:extLst>
                </a:gridCol>
              </a:tblGrid>
              <a:tr h="437662">
                <a:tc>
                  <a:txBody>
                    <a:bodyPr/>
                    <a:lstStyle/>
                    <a:p>
                      <a:r>
                        <a:rPr lang="en-GB" sz="800" dirty="0">
                          <a:effectLst/>
                        </a:rPr>
                        <a:t>OBJECTIVES</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r>
                        <a:rPr lang="en-GB" sz="800" dirty="0">
                          <a:effectLst/>
                        </a:rPr>
                        <a:t>OBJECTIVELY VERIFIABLE INDICATORS</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r>
                        <a:rPr lang="en-GB" sz="800" dirty="0">
                          <a:effectLst/>
                        </a:rPr>
                        <a:t>MEANS OF VERIFICATION</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r>
                        <a:rPr lang="en-GB" sz="800" dirty="0">
                          <a:effectLst/>
                        </a:rPr>
                        <a:t>KEY ASSUMPTIONS</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extLst>
                  <a:ext uri="{0D108BD9-81ED-4DB2-BD59-A6C34878D82A}">
                    <a16:rowId xmlns:a16="http://schemas.microsoft.com/office/drawing/2014/main" val="2772842079"/>
                  </a:ext>
                </a:extLst>
              </a:tr>
              <a:tr h="1094154">
                <a:tc>
                  <a:txBody>
                    <a:bodyPr/>
                    <a:lstStyle/>
                    <a:p>
                      <a:r>
                        <a:rPr lang="en-GB" sz="800">
                          <a:effectLst/>
                        </a:rPr>
                        <a:t>IMPACT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Font typeface="Symbol" pitchFamily="2" charset="2"/>
                        <a:buChar char=""/>
                      </a:pPr>
                      <a:r>
                        <a:rPr lang="en-GB" sz="1100" dirty="0">
                          <a:effectLst/>
                        </a:rPr>
                        <a:t>Livelihood generation</a:t>
                      </a:r>
                    </a:p>
                    <a:p>
                      <a:pPr marL="342900" lvl="0" indent="-342900">
                        <a:buFont typeface="Symbol" pitchFamily="2" charset="2"/>
                        <a:buChar char=""/>
                      </a:pPr>
                      <a:r>
                        <a:rPr lang="en-GB" sz="1100" dirty="0">
                          <a:effectLst/>
                        </a:rPr>
                        <a:t>Increased employment</a:t>
                      </a:r>
                    </a:p>
                    <a:p>
                      <a:pPr marL="342900" lvl="0" indent="-342900">
                        <a:buFont typeface="Symbol" pitchFamily="2" charset="2"/>
                        <a:buChar char=""/>
                      </a:pPr>
                      <a:r>
                        <a:rPr lang="en-GB" sz="1100" dirty="0">
                          <a:effectLst/>
                        </a:rPr>
                        <a:t>Socio economic development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Font typeface="Symbol" pitchFamily="2" charset="2"/>
                        <a:buChar char=""/>
                      </a:pPr>
                      <a:r>
                        <a:rPr lang="en-GB" sz="1100" dirty="0">
                          <a:effectLst/>
                        </a:rPr>
                        <a:t>State annual report on new MSME functional in the state</a:t>
                      </a:r>
                    </a:p>
                    <a:p>
                      <a:pPr marL="342900" lvl="0" indent="-342900">
                        <a:buFont typeface="Symbol" pitchFamily="2" charset="2"/>
                        <a:buChar char=""/>
                      </a:pPr>
                      <a:r>
                        <a:rPr lang="en-GB" sz="1100" dirty="0">
                          <a:effectLst/>
                        </a:rPr>
                        <a:t>Beneficiary testimonials/ success stories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Font typeface="Symbol" pitchFamily="2" charset="2"/>
                        <a:buChar char=""/>
                      </a:pPr>
                      <a:r>
                        <a:rPr lang="en-GB" sz="1100">
                          <a:effectLst/>
                        </a:rPr>
                        <a:t>Structured monitoring and evaluation mechanism</a:t>
                      </a:r>
                    </a:p>
                    <a:p>
                      <a:pPr marL="342900" lvl="0" indent="-342900">
                        <a:buFont typeface="Symbol" pitchFamily="2" charset="2"/>
                        <a:buChar char=""/>
                      </a:pPr>
                      <a:r>
                        <a:rPr lang="en-GB" sz="1100">
                          <a:effectLst/>
                        </a:rPr>
                        <a:t>No abrupt removal of key incentives under sartorial policies/govt. schemes.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extLst>
                  <a:ext uri="{0D108BD9-81ED-4DB2-BD59-A6C34878D82A}">
                    <a16:rowId xmlns:a16="http://schemas.microsoft.com/office/drawing/2014/main" val="2117991846"/>
                  </a:ext>
                </a:extLst>
              </a:tr>
              <a:tr h="1094154">
                <a:tc>
                  <a:txBody>
                    <a:bodyPr/>
                    <a:lstStyle/>
                    <a:p>
                      <a:r>
                        <a:rPr lang="en-GB" sz="800">
                          <a:effectLst/>
                        </a:rPr>
                        <a:t>OUTCOME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Font typeface="Symbol" pitchFamily="2" charset="2"/>
                        <a:buChar char=""/>
                      </a:pPr>
                      <a:r>
                        <a:rPr lang="en-GB" sz="1100" dirty="0">
                          <a:effectLst/>
                        </a:rPr>
                        <a:t>Successfully trained and skilled SHG members</a:t>
                      </a:r>
                    </a:p>
                    <a:p>
                      <a:pPr marL="342900" lvl="0" indent="-342900">
                        <a:buFont typeface="Symbol" pitchFamily="2" charset="2"/>
                        <a:buChar char=""/>
                      </a:pPr>
                      <a:r>
                        <a:rPr lang="en-GB" sz="1100" dirty="0">
                          <a:effectLst/>
                        </a:rPr>
                        <a:t>Creation of jobs for SHG members</a:t>
                      </a:r>
                    </a:p>
                    <a:p>
                      <a:pPr marL="342900" lvl="0" indent="-342900">
                        <a:buFont typeface="Symbol" pitchFamily="2" charset="2"/>
                        <a:buChar char=""/>
                      </a:pPr>
                      <a:r>
                        <a:rPr lang="en-GB" sz="1100" dirty="0">
                          <a:effectLst/>
                        </a:rPr>
                        <a:t>Income generation</a:t>
                      </a:r>
                    </a:p>
                    <a:p>
                      <a:pPr marL="342900" lvl="0" indent="-342900">
                        <a:buFont typeface="Symbol" pitchFamily="2" charset="2"/>
                        <a:buChar char=""/>
                      </a:pPr>
                      <a:r>
                        <a:rPr lang="en-GB" sz="1100" dirty="0">
                          <a:effectLst/>
                        </a:rPr>
                        <a:t>Creation of market for Successful trainees</a:t>
                      </a:r>
                    </a:p>
                    <a:p>
                      <a:pPr marL="342900" lvl="0" indent="-342900">
                        <a:buFont typeface="Symbol" pitchFamily="2" charset="2"/>
                        <a:buChar char=""/>
                      </a:pPr>
                      <a:r>
                        <a:rPr lang="en-GB" sz="1100" dirty="0">
                          <a:effectLst/>
                        </a:rPr>
                        <a:t>Branding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Font typeface="Symbol" pitchFamily="2" charset="2"/>
                        <a:buChar char=""/>
                      </a:pPr>
                      <a:r>
                        <a:rPr lang="en-GB" sz="1100" dirty="0">
                          <a:effectLst/>
                        </a:rPr>
                        <a:t>Volume of products sold/services rendered</a:t>
                      </a:r>
                    </a:p>
                    <a:p>
                      <a:pPr marL="342900" lvl="0" indent="-342900">
                        <a:buFont typeface="Symbol" pitchFamily="2" charset="2"/>
                        <a:buChar char=""/>
                      </a:pPr>
                      <a:r>
                        <a:rPr lang="en-GB" sz="1100" dirty="0">
                          <a:effectLst/>
                        </a:rPr>
                        <a:t>Count of active functional business units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Font typeface="Symbol" pitchFamily="2" charset="2"/>
                        <a:buChar char=""/>
                      </a:pPr>
                      <a:r>
                        <a:rPr lang="en-GB" sz="1100">
                          <a:effectLst/>
                        </a:rPr>
                        <a:t>Assessment and certification</a:t>
                      </a:r>
                    </a:p>
                    <a:p>
                      <a:pPr marL="342900" lvl="0" indent="-342900">
                        <a:buFont typeface="Symbol" pitchFamily="2" charset="2"/>
                        <a:buChar char=""/>
                      </a:pPr>
                      <a:r>
                        <a:rPr lang="en-GB" sz="1100">
                          <a:effectLst/>
                        </a:rPr>
                        <a:t>Market linkage through NEDFi, GeM, E-commerce platforms etc.</a:t>
                      </a:r>
                    </a:p>
                    <a:p>
                      <a:pPr marL="342900" lvl="0" indent="-342900">
                        <a:buFont typeface="Symbol" pitchFamily="2" charset="2"/>
                        <a:buChar char=""/>
                      </a:pPr>
                      <a:r>
                        <a:rPr lang="en-GB" sz="1100">
                          <a:effectLst/>
                        </a:rPr>
                        <a:t>Bank linkage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extLst>
                  <a:ext uri="{0D108BD9-81ED-4DB2-BD59-A6C34878D82A}">
                    <a16:rowId xmlns:a16="http://schemas.microsoft.com/office/drawing/2014/main" val="1060990633"/>
                  </a:ext>
                </a:extLst>
              </a:tr>
              <a:tr h="765908">
                <a:tc>
                  <a:txBody>
                    <a:bodyPr/>
                    <a:lstStyle/>
                    <a:p>
                      <a:r>
                        <a:rPr lang="en-GB" sz="800">
                          <a:effectLst/>
                        </a:rPr>
                        <a:t>INPUT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SzPts val="1200"/>
                        <a:buFont typeface="Symbol" pitchFamily="2" charset="2"/>
                        <a:buChar char=""/>
                      </a:pPr>
                      <a:r>
                        <a:rPr lang="en-GB" sz="1100">
                          <a:effectLst/>
                        </a:rPr>
                        <a:t>Skill training to SHGs</a:t>
                      </a:r>
                    </a:p>
                    <a:p>
                      <a:pPr marL="342900" lvl="0" indent="-342900">
                        <a:buSzPts val="1200"/>
                        <a:buFont typeface="Symbol" pitchFamily="2" charset="2"/>
                        <a:buChar char=""/>
                      </a:pPr>
                      <a:r>
                        <a:rPr lang="en-GB" sz="1100">
                          <a:effectLst/>
                        </a:rPr>
                        <a:t>Entrepreneurship Development training</a:t>
                      </a:r>
                    </a:p>
                    <a:p>
                      <a:pPr marL="342900" lvl="0" indent="-342900">
                        <a:buSzPts val="1200"/>
                        <a:buFont typeface="Symbol" pitchFamily="2" charset="2"/>
                        <a:buChar char=""/>
                      </a:pPr>
                      <a:r>
                        <a:rPr lang="en-GB" sz="1100">
                          <a:effectLst/>
                        </a:rPr>
                        <a:t>Credit linkage/Seed capital funding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SzPts val="1200"/>
                        <a:buFont typeface="Symbol" pitchFamily="2" charset="2"/>
                        <a:buChar char=""/>
                      </a:pPr>
                      <a:r>
                        <a:rPr lang="en-GB" sz="1100" dirty="0">
                          <a:effectLst/>
                        </a:rPr>
                        <a:t>Nos. of beneficiaries enrolled</a:t>
                      </a:r>
                    </a:p>
                    <a:p>
                      <a:pPr marL="342900" lvl="0" indent="-342900">
                        <a:buSzPts val="1200"/>
                        <a:buFont typeface="Symbol" pitchFamily="2" charset="2"/>
                        <a:buChar char=""/>
                      </a:pPr>
                      <a:r>
                        <a:rPr lang="en-GB" sz="1100" dirty="0">
                          <a:effectLst/>
                        </a:rPr>
                        <a:t>Nos. of training conducted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SzPts val="1200"/>
                        <a:buFont typeface="Symbol" pitchFamily="2" charset="2"/>
                        <a:buChar char=""/>
                      </a:pPr>
                      <a:r>
                        <a:rPr lang="en-GB" sz="1100">
                          <a:effectLst/>
                        </a:rPr>
                        <a:t>Timely allocation of fund</a:t>
                      </a:r>
                    </a:p>
                    <a:p>
                      <a:pPr marL="342900" lvl="0" indent="-342900">
                        <a:buSzPts val="1200"/>
                        <a:buFont typeface="Symbol" pitchFamily="2" charset="2"/>
                        <a:buChar char=""/>
                      </a:pPr>
                      <a:r>
                        <a:rPr lang="en-GB" sz="1100">
                          <a:effectLst/>
                        </a:rPr>
                        <a:t>Availability of dedicated team for implementation and supervision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extLst>
                  <a:ext uri="{0D108BD9-81ED-4DB2-BD59-A6C34878D82A}">
                    <a16:rowId xmlns:a16="http://schemas.microsoft.com/office/drawing/2014/main" val="2375376561"/>
                  </a:ext>
                </a:extLst>
              </a:tr>
              <a:tr h="875323">
                <a:tc>
                  <a:txBody>
                    <a:bodyPr/>
                    <a:lstStyle/>
                    <a:p>
                      <a:r>
                        <a:rPr lang="en-GB" sz="800">
                          <a:effectLst/>
                        </a:rPr>
                        <a:t>OUTPUT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SzPts val="1200"/>
                        <a:buFont typeface="Symbol" pitchFamily="2" charset="2"/>
                        <a:buChar char=""/>
                      </a:pPr>
                      <a:r>
                        <a:rPr lang="en-GB" sz="1100">
                          <a:effectLst/>
                        </a:rPr>
                        <a:t>Skilled beneficiaries</a:t>
                      </a:r>
                    </a:p>
                    <a:p>
                      <a:pPr marL="342900" lvl="0" indent="-342900">
                        <a:buSzPts val="1200"/>
                        <a:buFont typeface="Symbol" pitchFamily="2" charset="2"/>
                        <a:buChar char=""/>
                      </a:pPr>
                      <a:r>
                        <a:rPr lang="en-GB" sz="1100">
                          <a:effectLst/>
                        </a:rPr>
                        <a:t>Establishment of new business units</a:t>
                      </a:r>
                    </a:p>
                    <a:p>
                      <a:pPr marL="342900" lvl="0" indent="-342900">
                        <a:buSzPts val="1200"/>
                        <a:buFont typeface="Symbol" pitchFamily="2" charset="2"/>
                        <a:buChar char=""/>
                      </a:pPr>
                      <a:r>
                        <a:rPr lang="en-GB" sz="1100">
                          <a:effectLst/>
                        </a:rPr>
                        <a:t>Wage employment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SzPts val="1200"/>
                        <a:buFont typeface="Symbol" pitchFamily="2" charset="2"/>
                        <a:buChar char=""/>
                      </a:pPr>
                      <a:r>
                        <a:rPr lang="en-GB" sz="1100" dirty="0">
                          <a:effectLst/>
                        </a:rPr>
                        <a:t>Nos. of beneficiaries trained to nos. of beneficiaries enrolled</a:t>
                      </a:r>
                    </a:p>
                    <a:p>
                      <a:pPr marL="342900" lvl="0" indent="-342900">
                        <a:buSzPts val="1200"/>
                        <a:buFont typeface="Symbol" pitchFamily="2" charset="2"/>
                        <a:buChar char=""/>
                      </a:pPr>
                      <a:r>
                        <a:rPr lang="en-GB" sz="1100" dirty="0">
                          <a:effectLst/>
                        </a:rPr>
                        <a:t>Nos. of MSME units registered</a:t>
                      </a:r>
                    </a:p>
                    <a:p>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tc>
                  <a:txBody>
                    <a:bodyPr/>
                    <a:lstStyle/>
                    <a:p>
                      <a:pPr marL="342900" lvl="0" indent="-342900">
                        <a:buSzPts val="1200"/>
                        <a:buFont typeface="Symbol" pitchFamily="2" charset="2"/>
                        <a:buChar char=""/>
                      </a:pPr>
                      <a:r>
                        <a:rPr lang="en-GB" sz="1100" dirty="0">
                          <a:effectLst/>
                        </a:rPr>
                        <a:t>Convergence of various verticals/ policies across ministries/ schemes to execute the project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3170" marR="33170" marT="0" marB="0"/>
                </a:tc>
                <a:extLst>
                  <a:ext uri="{0D108BD9-81ED-4DB2-BD59-A6C34878D82A}">
                    <a16:rowId xmlns:a16="http://schemas.microsoft.com/office/drawing/2014/main" val="3414353714"/>
                  </a:ext>
                </a:extLst>
              </a:tr>
            </a:tbl>
          </a:graphicData>
        </a:graphic>
      </p:graphicFrame>
    </p:spTree>
    <p:extLst>
      <p:ext uri="{BB962C8B-B14F-4D97-AF65-F5344CB8AC3E}">
        <p14:creationId xmlns:p14="http://schemas.microsoft.com/office/powerpoint/2010/main" val="1790487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3AE18F-6ED0-DBED-AFCC-BAAA9230E4C8}"/>
              </a:ext>
            </a:extLst>
          </p:cNvPr>
          <p:cNvSpPr txBox="1"/>
          <p:nvPr/>
        </p:nvSpPr>
        <p:spPr>
          <a:xfrm>
            <a:off x="4045527" y="2967335"/>
            <a:ext cx="5070764" cy="923330"/>
          </a:xfrm>
          <a:prstGeom prst="rect">
            <a:avLst/>
          </a:prstGeom>
          <a:noFill/>
        </p:spPr>
        <p:txBody>
          <a:bodyPr wrap="square" rtlCol="0">
            <a:spAutoFit/>
          </a:bodyPr>
          <a:lstStyle/>
          <a:p>
            <a:r>
              <a:rPr lang="en-US" sz="5400" dirty="0"/>
              <a:t>THANK YOU</a:t>
            </a:r>
          </a:p>
        </p:txBody>
      </p:sp>
    </p:spTree>
    <p:extLst>
      <p:ext uri="{BB962C8B-B14F-4D97-AF65-F5344CB8AC3E}">
        <p14:creationId xmlns:p14="http://schemas.microsoft.com/office/powerpoint/2010/main" val="368694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A01CB-6405-92DF-01B2-6913D9A42F35}"/>
              </a:ext>
            </a:extLst>
          </p:cNvPr>
          <p:cNvSpPr>
            <a:spLocks noGrp="1"/>
          </p:cNvSpPr>
          <p:nvPr>
            <p:ph type="title"/>
          </p:nvPr>
        </p:nvSpPr>
        <p:spPr>
          <a:xfrm>
            <a:off x="1451579" y="804520"/>
            <a:ext cx="9603275" cy="587136"/>
          </a:xfrm>
        </p:spPr>
        <p:txBody>
          <a:bodyPr/>
          <a:lstStyle/>
          <a:p>
            <a:r>
              <a:rPr lang="en-US" dirty="0"/>
              <a:t>OBJECTIVES</a:t>
            </a:r>
          </a:p>
        </p:txBody>
      </p:sp>
      <p:sp>
        <p:nvSpPr>
          <p:cNvPr id="3" name="Content Placeholder 2">
            <a:extLst>
              <a:ext uri="{FF2B5EF4-FFF2-40B4-BE49-F238E27FC236}">
                <a16:creationId xmlns:a16="http://schemas.microsoft.com/office/drawing/2014/main" id="{7FB4ED04-FF52-F32A-200B-ED45298DD137}"/>
              </a:ext>
            </a:extLst>
          </p:cNvPr>
          <p:cNvSpPr>
            <a:spLocks noGrp="1"/>
          </p:cNvSpPr>
          <p:nvPr>
            <p:ph idx="1"/>
          </p:nvPr>
        </p:nvSpPr>
        <p:spPr>
          <a:xfrm>
            <a:off x="1451579" y="2074126"/>
            <a:ext cx="9603275" cy="3392219"/>
          </a:xfrm>
        </p:spPr>
        <p:txBody>
          <a:bodyPr/>
          <a:lstStyle/>
          <a:p>
            <a:pPr marL="0" indent="0">
              <a:buNone/>
            </a:pPr>
            <a:br>
              <a:rPr lang="en-GB" dirty="0"/>
            </a:br>
            <a:r>
              <a:rPr lang="en-GB" dirty="0" err="1"/>
              <a:t>i</a:t>
            </a:r>
            <a:r>
              <a:rPr lang="en-GB" dirty="0"/>
              <a:t>) To increase the income of the target population by way of comprehensive livelihood projects having components of income generating schemes, skill development and related infrastructure development thereby reducing the poverty among the target population and bring them above the poverty lines. </a:t>
            </a:r>
          </a:p>
          <a:p>
            <a:pPr marL="0" indent="0">
              <a:buNone/>
            </a:pPr>
            <a:r>
              <a:rPr lang="en-GB" dirty="0"/>
              <a:t>ii) Improve socio-economic developmental indicators by ensuring adequate infrastructure in the SC dominated villages. </a:t>
            </a:r>
          </a:p>
          <a:p>
            <a:endParaRPr lang="en-US" dirty="0"/>
          </a:p>
        </p:txBody>
      </p:sp>
    </p:spTree>
    <p:extLst>
      <p:ext uri="{BB962C8B-B14F-4D97-AF65-F5344CB8AC3E}">
        <p14:creationId xmlns:p14="http://schemas.microsoft.com/office/powerpoint/2010/main" val="2548126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70B9-1CC0-48F2-7BA9-D63ADA40CFB7}"/>
              </a:ext>
            </a:extLst>
          </p:cNvPr>
          <p:cNvSpPr>
            <a:spLocks noGrp="1"/>
          </p:cNvSpPr>
          <p:nvPr>
            <p:ph type="title"/>
          </p:nvPr>
        </p:nvSpPr>
        <p:spPr/>
        <p:txBody>
          <a:bodyPr/>
          <a:lstStyle/>
          <a:p>
            <a:r>
              <a:rPr lang="en-GB" b="1" dirty="0">
                <a:latin typeface="Calibri" panose="020F0502020204030204" pitchFamily="34" charset="0"/>
                <a:ea typeface="Calibri" panose="020F0502020204030204" pitchFamily="34" charset="0"/>
                <a:cs typeface="Times New Roman" panose="02020603050405020304" pitchFamily="18" charset="0"/>
              </a:rPr>
              <a:t>CRITERIA FOR SELECTING SCHEMES</a:t>
            </a:r>
            <a:br>
              <a:rPr lang="en-IN"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7A5DF2C-B017-56CE-95BA-EDF320D23262}"/>
              </a:ext>
            </a:extLst>
          </p:cNvPr>
          <p:cNvSpPr>
            <a:spLocks noGrp="1"/>
          </p:cNvSpPr>
          <p:nvPr>
            <p:ph idx="1"/>
          </p:nvPr>
        </p:nvSpPr>
        <p:spPr/>
        <p:txBody>
          <a:bodyPr/>
          <a:lstStyle/>
          <a:p>
            <a:pPr marL="342900" lvl="0" indent="-342900">
              <a:buFont typeface="+mj-lt"/>
              <a:buAutoNum type="alphaUcParenR"/>
            </a:pPr>
            <a:r>
              <a:rPr lang="en-GB" b="1" dirty="0">
                <a:latin typeface="Calibri" panose="020F0502020204030204" pitchFamily="34" charset="0"/>
                <a:ea typeface="Calibri" panose="020F0502020204030204" pitchFamily="34" charset="0"/>
                <a:cs typeface="Times New Roman" panose="02020603050405020304" pitchFamily="18" charset="0"/>
              </a:rPr>
              <a:t>NEED ASSESSMENT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UcParenR"/>
            </a:pPr>
            <a:r>
              <a:rPr lang="en-GB" b="1" dirty="0">
                <a:latin typeface="Calibri" panose="020F0502020204030204" pitchFamily="34" charset="0"/>
                <a:ea typeface="Calibri" panose="020F0502020204030204" pitchFamily="34" charset="0"/>
                <a:cs typeface="Times New Roman" panose="02020603050405020304" pitchFamily="18" charset="0"/>
              </a:rPr>
              <a:t>IDENTIFICATION OF BENEFICIARIES-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UcParenR"/>
            </a:pPr>
            <a:r>
              <a:rPr lang="en-GB" b="1" dirty="0">
                <a:latin typeface="Calibri" panose="020F0502020204030204" pitchFamily="34" charset="0"/>
                <a:ea typeface="Calibri" panose="020F0502020204030204" pitchFamily="34" charset="0"/>
                <a:cs typeface="Times New Roman" panose="02020603050405020304" pitchFamily="18" charset="0"/>
              </a:rPr>
              <a:t>IDENTIFYING THE POTENTIAL PROFIT-MAKING BUSINESS IDEA IN THE DISTRICT BY MARKET ANALYSIS.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Based on the Skill sets available</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Based on the Resources available</a:t>
            </a: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0016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327129-B34B-D673-6288-457AC8BF261A}"/>
              </a:ext>
            </a:extLst>
          </p:cNvPr>
          <p:cNvSpPr txBox="1"/>
          <p:nvPr/>
        </p:nvSpPr>
        <p:spPr>
          <a:xfrm>
            <a:off x="1080656" y="1108363"/>
            <a:ext cx="9365672" cy="3693319"/>
          </a:xfrm>
          <a:prstGeom prst="rect">
            <a:avLst/>
          </a:prstGeom>
          <a:noFill/>
        </p:spPr>
        <p:txBody>
          <a:bodyPr wrap="square" rtlCol="0">
            <a:spAutoFit/>
          </a:bodyPr>
          <a:lstStyle/>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Preparing DPR by District administration by taking into account the following components-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Demand supply analysis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Fixed capital requirement: Land, building, plant and machineries, vehicles for transportation etc.</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Working capital requirement: purchase of raw materials, paid salaries, rent, salaries, branding and marketing cost, transportation cost etc.</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Depreciation cost.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Assessment of market potential both within the district and outside the district.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Availability of resources.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Branding of the products.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Employment capacity of the business.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arenR"/>
            </a:pPr>
            <a:r>
              <a:rPr lang="en-GB" dirty="0">
                <a:latin typeface="Calibri" panose="020F0502020204030204" pitchFamily="34" charset="0"/>
                <a:ea typeface="Calibri" panose="020F0502020204030204" pitchFamily="34" charset="0"/>
                <a:cs typeface="Times New Roman" panose="02020603050405020304" pitchFamily="18" charset="0"/>
              </a:rPr>
              <a:t>Other necessary components for ensuring sustainability.</a:t>
            </a: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0193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9949-5583-BDAC-5F62-9C9EEC1424F3}"/>
              </a:ext>
            </a:extLst>
          </p:cNvPr>
          <p:cNvSpPr>
            <a:spLocks noGrp="1"/>
          </p:cNvSpPr>
          <p:nvPr>
            <p:ph type="title"/>
          </p:nvPr>
        </p:nvSpPr>
        <p:spPr>
          <a:xfrm>
            <a:off x="1451579" y="804519"/>
            <a:ext cx="9603275" cy="533627"/>
          </a:xfrm>
        </p:spPr>
        <p:txBody>
          <a:bodyPr/>
          <a:lstStyle/>
          <a:p>
            <a:r>
              <a:rPr lang="en-US" dirty="0"/>
              <a:t>IRRIGATION RELATED SCHEMES</a:t>
            </a:r>
          </a:p>
        </p:txBody>
      </p:sp>
      <p:sp>
        <p:nvSpPr>
          <p:cNvPr id="3" name="Content Placeholder 2">
            <a:extLst>
              <a:ext uri="{FF2B5EF4-FFF2-40B4-BE49-F238E27FC236}">
                <a16:creationId xmlns:a16="http://schemas.microsoft.com/office/drawing/2014/main" id="{D48D753D-AA2A-6909-4807-A5B184073363}"/>
              </a:ext>
            </a:extLst>
          </p:cNvPr>
          <p:cNvSpPr>
            <a:spLocks noGrp="1"/>
          </p:cNvSpPr>
          <p:nvPr>
            <p:ph idx="1"/>
          </p:nvPr>
        </p:nvSpPr>
        <p:spPr>
          <a:xfrm>
            <a:off x="1294362" y="2074127"/>
            <a:ext cx="9603275" cy="3979354"/>
          </a:xfrm>
        </p:spPr>
        <p:txBody>
          <a:bodyPr>
            <a:normAutofit/>
          </a:bodyPr>
          <a:lstStyle/>
          <a:p>
            <a:r>
              <a:rPr lang="en-US" b="1" dirty="0"/>
              <a:t>AIM:</a:t>
            </a:r>
            <a:r>
              <a:rPr lang="en-US" dirty="0"/>
              <a:t> </a:t>
            </a:r>
            <a:r>
              <a:rPr lang="en-GB" dirty="0"/>
              <a:t>Irrigating 1 lakh acres of SC land through borewells or surface irrigation @ 2.5 acres per borewell/source. </a:t>
            </a:r>
          </a:p>
          <a:p>
            <a:r>
              <a:rPr lang="en-GB" b="1" dirty="0"/>
              <a:t>Components:</a:t>
            </a:r>
            <a:endParaRPr lang="en-GB" dirty="0"/>
          </a:p>
          <a:p>
            <a:pPr lvl="0"/>
            <a:r>
              <a:rPr lang="en-US" dirty="0"/>
              <a:t>Purchase of Electric Motor by SC Farmers.  </a:t>
            </a:r>
            <a:endParaRPr lang="en-GB" dirty="0"/>
          </a:p>
          <a:p>
            <a:pPr lvl="0"/>
            <a:r>
              <a:rPr lang="en-US" dirty="0"/>
              <a:t>Installation of pipe line by SC Farmers in 1 hectare of land.</a:t>
            </a:r>
            <a:endParaRPr lang="en-GB" dirty="0"/>
          </a:p>
          <a:p>
            <a:pPr lvl="0"/>
            <a:r>
              <a:rPr lang="en-US" dirty="0"/>
              <a:t>Digging of wells, borewells, Tube wells, Irrigation pump sets, form ponds etc. under land development program to increase the income of farmer.</a:t>
            </a:r>
            <a:endParaRPr lang="en-GB" dirty="0"/>
          </a:p>
          <a:p>
            <a:endParaRPr lang="en-GB" dirty="0"/>
          </a:p>
        </p:txBody>
      </p:sp>
    </p:spTree>
    <p:extLst>
      <p:ext uri="{BB962C8B-B14F-4D97-AF65-F5344CB8AC3E}">
        <p14:creationId xmlns:p14="http://schemas.microsoft.com/office/powerpoint/2010/main" val="40798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71BCF3-1DA4-345D-FCDB-A798AC8E585B}"/>
              </a:ext>
            </a:extLst>
          </p:cNvPr>
          <p:cNvSpPr txBox="1"/>
          <p:nvPr/>
        </p:nvSpPr>
        <p:spPr>
          <a:xfrm>
            <a:off x="1545020" y="809297"/>
            <a:ext cx="8387255" cy="4801314"/>
          </a:xfrm>
          <a:prstGeom prst="rect">
            <a:avLst/>
          </a:prstGeom>
          <a:noFill/>
        </p:spPr>
        <p:txBody>
          <a:bodyPr wrap="square" rtlCol="0">
            <a:spAutoFit/>
          </a:bodyPr>
          <a:lstStyle/>
          <a:p>
            <a:r>
              <a:rPr lang="en-GB" b="1" dirty="0"/>
              <a:t>Source of fund: </a:t>
            </a:r>
          </a:p>
          <a:p>
            <a:endParaRPr lang="en-GB" b="1" dirty="0"/>
          </a:p>
          <a:p>
            <a:endParaRPr lang="en-GB" dirty="0"/>
          </a:p>
          <a:p>
            <a:pPr marL="342900" lvl="0" indent="-342900">
              <a:buAutoNum type="arabicPeriod"/>
            </a:pPr>
            <a:r>
              <a:rPr lang="en-GB" dirty="0"/>
              <a:t>Financial assistance of up to Rs.50000 or 50% of the asset cost, whichever is less, can be provided to the beneficiary/ household towards the loan taken by the beneficiary for such acquisition/ creation of assets.</a:t>
            </a:r>
          </a:p>
          <a:p>
            <a:pPr lvl="0"/>
            <a:endParaRPr lang="en-GB" dirty="0"/>
          </a:p>
          <a:p>
            <a:pPr lvl="0"/>
            <a:r>
              <a:rPr lang="en-GB" dirty="0"/>
              <a:t>2. Matching grant from the State can be provided.</a:t>
            </a:r>
          </a:p>
          <a:p>
            <a:pPr lvl="0"/>
            <a:endParaRPr lang="en-GB" dirty="0"/>
          </a:p>
          <a:p>
            <a:pPr lvl="0"/>
            <a:r>
              <a:rPr lang="en-GB" dirty="0"/>
              <a:t>3. Loan from NSFDC, MUDRA or any other financial institute.</a:t>
            </a:r>
          </a:p>
          <a:p>
            <a:pPr lvl="0"/>
            <a:endParaRPr lang="en-GB" dirty="0"/>
          </a:p>
          <a:p>
            <a:pPr lvl="0"/>
            <a:r>
              <a:rPr lang="en-GB" dirty="0"/>
              <a:t>4. As the group of farmers with preference to small and marginal SC farmers have been selected for the irrigation schemes, the beneficiaries will provide necessary land for installation of the scheme.</a:t>
            </a:r>
          </a:p>
          <a:p>
            <a:pPr lvl="0"/>
            <a:endParaRPr lang="en-GB" dirty="0"/>
          </a:p>
          <a:p>
            <a:pPr lvl="0"/>
            <a:endParaRPr lang="en-GB" dirty="0"/>
          </a:p>
          <a:p>
            <a:endParaRPr lang="en-US" dirty="0"/>
          </a:p>
        </p:txBody>
      </p:sp>
    </p:spTree>
    <p:extLst>
      <p:ext uri="{BB962C8B-B14F-4D97-AF65-F5344CB8AC3E}">
        <p14:creationId xmlns:p14="http://schemas.microsoft.com/office/powerpoint/2010/main" val="13586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61AE2-15F5-16D9-A96C-83C06F679205}"/>
              </a:ext>
            </a:extLst>
          </p:cNvPr>
          <p:cNvSpPr>
            <a:spLocks noGrp="1"/>
          </p:cNvSpPr>
          <p:nvPr>
            <p:ph type="title"/>
          </p:nvPr>
        </p:nvSpPr>
        <p:spPr>
          <a:xfrm>
            <a:off x="1451579" y="804520"/>
            <a:ext cx="9603275" cy="712672"/>
          </a:xfrm>
        </p:spPr>
        <p:txBody>
          <a:bodyPr/>
          <a:lstStyle/>
          <a:p>
            <a:r>
              <a:rPr lang="en-US" dirty="0"/>
              <a:t>SELECTION OF BENEFICIARIES</a:t>
            </a:r>
          </a:p>
        </p:txBody>
      </p:sp>
      <p:graphicFrame>
        <p:nvGraphicFramePr>
          <p:cNvPr id="4" name="Content Placeholder 3">
            <a:extLst>
              <a:ext uri="{FF2B5EF4-FFF2-40B4-BE49-F238E27FC236}">
                <a16:creationId xmlns:a16="http://schemas.microsoft.com/office/drawing/2014/main" id="{A5C59422-204C-6566-B156-0147A5B1F0AC}"/>
              </a:ext>
            </a:extLst>
          </p:cNvPr>
          <p:cNvGraphicFramePr>
            <a:graphicFrameLocks noGrp="1"/>
          </p:cNvGraphicFramePr>
          <p:nvPr>
            <p:ph idx="1"/>
            <p:extLst>
              <p:ext uri="{D42A27DB-BD31-4B8C-83A1-F6EECF244321}">
                <p14:modId xmlns:p14="http://schemas.microsoft.com/office/powerpoint/2010/main" val="956735629"/>
              </p:ext>
            </p:extLst>
          </p:nvPr>
        </p:nvGraphicFramePr>
        <p:xfrm>
          <a:off x="1451579" y="2103120"/>
          <a:ext cx="9224042" cy="3703320"/>
        </p:xfrm>
        <a:graphic>
          <a:graphicData uri="http://schemas.openxmlformats.org/drawingml/2006/table">
            <a:tbl>
              <a:tblPr firstRow="1" firstCol="1" bandRow="1">
                <a:tableStyleId>{5C22544A-7EE6-4342-B048-85BDC9FD1C3A}</a:tableStyleId>
              </a:tblPr>
              <a:tblGrid>
                <a:gridCol w="4612021">
                  <a:extLst>
                    <a:ext uri="{9D8B030D-6E8A-4147-A177-3AD203B41FA5}">
                      <a16:colId xmlns:a16="http://schemas.microsoft.com/office/drawing/2014/main" val="1569094860"/>
                    </a:ext>
                  </a:extLst>
                </a:gridCol>
                <a:gridCol w="4612021">
                  <a:extLst>
                    <a:ext uri="{9D8B030D-6E8A-4147-A177-3AD203B41FA5}">
                      <a16:colId xmlns:a16="http://schemas.microsoft.com/office/drawing/2014/main" val="14332213"/>
                    </a:ext>
                  </a:extLst>
                </a:gridCol>
              </a:tblGrid>
              <a:tr h="218606">
                <a:tc>
                  <a:txBody>
                    <a:bodyPr/>
                    <a:lstStyle/>
                    <a:p>
                      <a:r>
                        <a:rPr lang="en-GB" sz="1300">
                          <a:effectLst/>
                        </a:rPr>
                        <a:t>Inclusion Criteria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r>
                        <a:rPr lang="en-GB" sz="1300">
                          <a:effectLst/>
                        </a:rPr>
                        <a:t>Points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2289074526"/>
                  </a:ext>
                </a:extLst>
              </a:tr>
              <a:tr h="803166">
                <a:tc>
                  <a:txBody>
                    <a:bodyPr/>
                    <a:lstStyle/>
                    <a:p>
                      <a:pPr marL="342900" lvl="0" indent="-342900">
                        <a:buFont typeface="Symbol" pitchFamily="2" charset="2"/>
                        <a:buChar char=""/>
                      </a:pPr>
                      <a:r>
                        <a:rPr lang="en-GB" sz="1300">
                          <a:effectLst/>
                        </a:rPr>
                        <a:t>Farmer owning 2.5 or less irrigated land with no irrigation equipment</a:t>
                      </a:r>
                      <a:endParaRPr lang="en-GB" sz="900">
                        <a:effectLst/>
                      </a:endParaRPr>
                    </a:p>
                    <a:p>
                      <a:r>
                        <a:rPr lang="en-GB" sz="13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pPr marL="228600"/>
                      <a:r>
                        <a:rPr lang="en-GB" sz="1300">
                          <a:effectLst/>
                        </a:rPr>
                        <a:t>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2474693372"/>
                  </a:ext>
                </a:extLst>
              </a:tr>
              <a:tr h="602375">
                <a:tc>
                  <a:txBody>
                    <a:bodyPr/>
                    <a:lstStyle/>
                    <a:p>
                      <a:pPr marL="342900" lvl="0" indent="-342900">
                        <a:buFont typeface="Symbol" pitchFamily="2" charset="2"/>
                        <a:buChar char=""/>
                      </a:pPr>
                      <a:r>
                        <a:rPr lang="en-GB" sz="1300">
                          <a:effectLst/>
                        </a:rPr>
                        <a:t>Farmer owning less than 5 acres of dry land with no irrigation facility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r>
                        <a:rPr lang="en-GB" sz="1300">
                          <a:effectLst/>
                        </a:rPr>
                        <a:t>     2</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197406361"/>
                  </a:ext>
                </a:extLst>
              </a:tr>
              <a:tr h="655819">
                <a:tc>
                  <a:txBody>
                    <a:bodyPr/>
                    <a:lstStyle/>
                    <a:p>
                      <a:pPr marL="342900" lvl="0" indent="-342900">
                        <a:buFont typeface="Symbol" pitchFamily="2" charset="2"/>
                        <a:buChar char=""/>
                      </a:pPr>
                      <a:r>
                        <a:rPr lang="en-GB" sz="1300">
                          <a:effectLst/>
                        </a:rPr>
                        <a:t>Priority would be given to those household having less than 2.5 lakh annual income</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r>
                        <a:rPr lang="en-GB" sz="1300" dirty="0">
                          <a:effectLst/>
                        </a:rPr>
                        <a:t>     1</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1583590487"/>
                  </a:ext>
                </a:extLst>
              </a:tr>
              <a:tr h="401582">
                <a:tc>
                  <a:txBody>
                    <a:bodyPr/>
                    <a:lstStyle/>
                    <a:p>
                      <a:pPr marL="342900" lvl="0" indent="-342900">
                        <a:buFont typeface="Symbol" pitchFamily="2" charset="2"/>
                        <a:buChar char=""/>
                      </a:pPr>
                      <a:r>
                        <a:rPr lang="en-GB" sz="1300">
                          <a:effectLst/>
                        </a:rPr>
                        <a:t>Rehabilitated Manual Scavengers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r>
                        <a:rPr lang="en-GB" sz="1300">
                          <a:effectLst/>
                        </a:rPr>
                        <a:t>     1</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4234167521"/>
                  </a:ext>
                </a:extLst>
              </a:tr>
              <a:tr h="803166">
                <a:tc>
                  <a:txBody>
                    <a:bodyPr/>
                    <a:lstStyle/>
                    <a:p>
                      <a:pPr marL="342900" lvl="0" indent="-342900">
                        <a:buFont typeface="Symbol" pitchFamily="2" charset="2"/>
                        <a:buChar char=""/>
                      </a:pPr>
                      <a:r>
                        <a:rPr lang="en-GB" sz="1300">
                          <a:effectLst/>
                        </a:rPr>
                        <a:t>Female headed SC households with no adult male member between age 16-59</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r>
                        <a:rPr lang="en-GB" sz="1300" dirty="0">
                          <a:effectLst/>
                        </a:rPr>
                        <a:t>     1</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1981363948"/>
                  </a:ext>
                </a:extLst>
              </a:tr>
              <a:tr h="218606">
                <a:tc>
                  <a:txBody>
                    <a:bodyPr/>
                    <a:lstStyle/>
                    <a:p>
                      <a:pPr marL="342900" lvl="0" indent="-342900">
                        <a:buFont typeface="Symbol" pitchFamily="2" charset="2"/>
                        <a:buChar char=""/>
                      </a:pPr>
                      <a:r>
                        <a:rPr lang="en-GB" sz="1300">
                          <a:effectLst/>
                        </a:rPr>
                        <a:t>Disabled SC households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tc>
                  <a:txBody>
                    <a:bodyPr/>
                    <a:lstStyle/>
                    <a:p>
                      <a:r>
                        <a:rPr lang="en-GB" sz="1300" dirty="0">
                          <a:effectLst/>
                        </a:rPr>
                        <a:t>     1</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901" marR="53901" marT="0" marB="0"/>
                </a:tc>
                <a:extLst>
                  <a:ext uri="{0D108BD9-81ED-4DB2-BD59-A6C34878D82A}">
                    <a16:rowId xmlns:a16="http://schemas.microsoft.com/office/drawing/2014/main" val="3239617694"/>
                  </a:ext>
                </a:extLst>
              </a:tr>
            </a:tbl>
          </a:graphicData>
        </a:graphic>
      </p:graphicFrame>
      <p:sp>
        <p:nvSpPr>
          <p:cNvPr id="5" name="Rectangle 1">
            <a:extLst>
              <a:ext uri="{FF2B5EF4-FFF2-40B4-BE49-F238E27FC236}">
                <a16:creationId xmlns:a16="http://schemas.microsoft.com/office/drawing/2014/main" id="{801F74C0-FF53-3BC0-F126-DD67E9D49DED}"/>
              </a:ext>
            </a:extLst>
          </p:cNvPr>
          <p:cNvSpPr>
            <a:spLocks noChangeArrowheads="1"/>
          </p:cNvSpPr>
          <p:nvPr/>
        </p:nvSpPr>
        <p:spPr bwMode="auto">
          <a:xfrm>
            <a:off x="-5210531" y="-63787"/>
            <a:ext cx="1969674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Selection of Beneficiaries:</a:t>
            </a:r>
            <a:endParaRPr kumimoji="0" lang="en-US" altLang="en-US"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228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7B958-8C2D-38AC-7CD1-EECB6B5D0716}"/>
              </a:ext>
            </a:extLst>
          </p:cNvPr>
          <p:cNvSpPr>
            <a:spLocks noGrp="1"/>
          </p:cNvSpPr>
          <p:nvPr>
            <p:ph type="title"/>
          </p:nvPr>
        </p:nvSpPr>
        <p:spPr/>
        <p:txBody>
          <a:bodyPr>
            <a:normAutofit fontScale="90000"/>
          </a:bodyPr>
          <a:lstStyle/>
          <a:p>
            <a:r>
              <a:rPr lang="en-GB" b="1" dirty="0"/>
              <a:t>RURAL LOGISTICS IMPROVEMENT AND ENTRPRENEURSHIP DEVELOPMENT SCHEMES</a:t>
            </a:r>
            <a:br>
              <a:rPr lang="en-GB" dirty="0"/>
            </a:br>
            <a:endParaRPr lang="en-US" dirty="0"/>
          </a:p>
        </p:txBody>
      </p:sp>
      <p:sp>
        <p:nvSpPr>
          <p:cNvPr id="3" name="Content Placeholder 2">
            <a:extLst>
              <a:ext uri="{FF2B5EF4-FFF2-40B4-BE49-F238E27FC236}">
                <a16:creationId xmlns:a16="http://schemas.microsoft.com/office/drawing/2014/main" id="{DC192960-1D62-A551-FD76-A8F113C65725}"/>
              </a:ext>
            </a:extLst>
          </p:cNvPr>
          <p:cNvSpPr>
            <a:spLocks noGrp="1"/>
          </p:cNvSpPr>
          <p:nvPr>
            <p:ph idx="1"/>
          </p:nvPr>
        </p:nvSpPr>
        <p:spPr/>
        <p:txBody>
          <a:bodyPr/>
          <a:lstStyle/>
          <a:p>
            <a:r>
              <a:rPr lang="en-GB" b="1" dirty="0">
                <a:latin typeface="Calibri" panose="020F0502020204030204" pitchFamily="34" charset="0"/>
                <a:ea typeface="Calibri" panose="020F0502020204030204" pitchFamily="34" charset="0"/>
                <a:cs typeface="Times New Roman" panose="02020603050405020304" pitchFamily="18" charset="0"/>
              </a:rPr>
              <a:t>Aim: </a:t>
            </a:r>
            <a:r>
              <a:rPr lang="en-GB" dirty="0">
                <a:latin typeface="Calibri" panose="020F0502020204030204" pitchFamily="34" charset="0"/>
                <a:ea typeface="Calibri" panose="020F0502020204030204" pitchFamily="34" charset="0"/>
                <a:cs typeface="Times New Roman" panose="02020603050405020304" pitchFamily="18" charset="0"/>
              </a:rPr>
              <a:t>Funding of SC educated youth for strengthening logistics in the villages.</a:t>
            </a:r>
            <a:endParaRPr lang="en-IN" dirty="0">
              <a:latin typeface="Calibri" panose="020F0502020204030204" pitchFamily="34" charset="0"/>
              <a:ea typeface="Calibri" panose="020F0502020204030204" pitchFamily="34" charset="0"/>
              <a:cs typeface="Times New Roman" panose="02020603050405020304" pitchFamily="18" charset="0"/>
            </a:endParaRPr>
          </a:p>
          <a:p>
            <a:r>
              <a:rPr lang="en-GB" b="1" dirty="0">
                <a:latin typeface="Calibri" panose="020F0502020204030204" pitchFamily="34" charset="0"/>
                <a:ea typeface="Calibri" panose="020F0502020204030204" pitchFamily="34" charset="0"/>
                <a:cs typeface="Times New Roman" panose="02020603050405020304" pitchFamily="18" charset="0"/>
              </a:rPr>
              <a:t>Components</a:t>
            </a:r>
            <a:r>
              <a:rPr lang="en-GB" dirty="0">
                <a:latin typeface="Calibri" panose="020F0502020204030204" pitchFamily="34" charset="0"/>
                <a:ea typeface="Calibri" panose="020F0502020204030204" pitchFamily="34" charset="0"/>
                <a:cs typeface="Times New Roman" panose="02020603050405020304" pitchFamily="18" charset="0"/>
              </a:rPr>
              <a:t>: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Construction of Warehouse.</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Establishment of Cold chain facility.</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Establishment of Food processing Units.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Providing Commercial vehicles for transportation of goods.</a:t>
            </a:r>
            <a:endParaRPr lang="en-IN"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87555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4B4DFC-656E-2DC8-2E9E-4E128E15D1F3}"/>
              </a:ext>
            </a:extLst>
          </p:cNvPr>
          <p:cNvSpPr txBox="1"/>
          <p:nvPr/>
        </p:nvSpPr>
        <p:spPr>
          <a:xfrm>
            <a:off x="1229708" y="304801"/>
            <a:ext cx="9207063" cy="5632311"/>
          </a:xfrm>
          <a:prstGeom prst="rect">
            <a:avLst/>
          </a:prstGeom>
          <a:noFill/>
        </p:spPr>
        <p:txBody>
          <a:bodyPr wrap="square" rtlCol="0">
            <a:spAutoFit/>
          </a:bodyPr>
          <a:lstStyle/>
          <a:p>
            <a:r>
              <a:rPr lang="en-GB" b="1" dirty="0"/>
              <a:t>Implementation mechanism:</a:t>
            </a:r>
            <a:endParaRPr lang="en-GB" dirty="0"/>
          </a:p>
          <a:p>
            <a:r>
              <a:rPr lang="en-GB" b="1" dirty="0"/>
              <a:t> </a:t>
            </a:r>
            <a:endParaRPr lang="en-GB" dirty="0"/>
          </a:p>
          <a:p>
            <a:pPr lvl="0"/>
            <a:r>
              <a:rPr lang="en-GB" dirty="0"/>
              <a:t>1. Land has to be provided by Gram Panchayat for establishing the warehouse, Cold chain facility and food processing units.</a:t>
            </a:r>
          </a:p>
          <a:p>
            <a:pPr lvl="0"/>
            <a:r>
              <a:rPr lang="en-GB" dirty="0"/>
              <a:t>2. Establishment, Operation and Maintenance have to be decided by the district.</a:t>
            </a:r>
          </a:p>
          <a:p>
            <a:pPr lvl="0"/>
            <a:r>
              <a:rPr lang="en-GB" dirty="0"/>
              <a:t>3. Skill development for running Warehouse, Cold chain facility and Food processing unit.</a:t>
            </a:r>
          </a:p>
          <a:p>
            <a:pPr lvl="0"/>
            <a:r>
              <a:rPr lang="en-GB" dirty="0"/>
              <a:t>4.  Vehicles can be provided as a part of scheme </a:t>
            </a:r>
          </a:p>
          <a:p>
            <a:r>
              <a:rPr lang="en-GB" dirty="0"/>
              <a:t> </a:t>
            </a:r>
          </a:p>
          <a:p>
            <a:r>
              <a:rPr lang="en-GB" b="1" dirty="0"/>
              <a:t>Funding mechanism:</a:t>
            </a:r>
            <a:endParaRPr lang="en-GB" dirty="0"/>
          </a:p>
          <a:p>
            <a:r>
              <a:rPr lang="en-GB" b="1" dirty="0"/>
              <a:t> </a:t>
            </a:r>
            <a:endParaRPr lang="en-GB" dirty="0"/>
          </a:p>
          <a:p>
            <a:pPr lvl="0"/>
            <a:r>
              <a:rPr lang="en-GB" dirty="0"/>
              <a:t>1. The infrastructure can be funded through Infrastructure component of PM AJAY.</a:t>
            </a:r>
          </a:p>
          <a:p>
            <a:r>
              <a:rPr lang="en-GB" dirty="0"/>
              <a:t> </a:t>
            </a:r>
          </a:p>
          <a:p>
            <a:pPr lvl="0"/>
            <a:r>
              <a:rPr lang="en-GB" dirty="0"/>
              <a:t>2. Additional fund required for the schemes can be routed through NSFDC loan, NULM, MUDRA loan or existing State schemes.</a:t>
            </a:r>
          </a:p>
          <a:p>
            <a:r>
              <a:rPr lang="en-GB" dirty="0"/>
              <a:t> </a:t>
            </a:r>
          </a:p>
          <a:p>
            <a:pPr lvl="0"/>
            <a:r>
              <a:rPr lang="en-GB" dirty="0"/>
              <a:t>3. Financial assistance of up to Rs.50000 or 50% of the asset cost, whichever is less, can be provided to the beneficiary/ household towards the loan taken by the beneficiary for such acquisition/ creation of assets.</a:t>
            </a:r>
          </a:p>
          <a:p>
            <a:pPr lvl="0"/>
            <a:r>
              <a:rPr lang="en-GB" dirty="0"/>
              <a:t>4. Skill development will be completely funded through skill development component of PM AJAY.</a:t>
            </a:r>
          </a:p>
          <a:p>
            <a:endParaRPr lang="en-US" dirty="0"/>
          </a:p>
        </p:txBody>
      </p:sp>
    </p:spTree>
    <p:extLst>
      <p:ext uri="{BB962C8B-B14F-4D97-AF65-F5344CB8AC3E}">
        <p14:creationId xmlns:p14="http://schemas.microsoft.com/office/powerpoint/2010/main" val="5280353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135</TotalTime>
  <Words>1540</Words>
  <Application>Microsoft Macintosh PowerPoint</Application>
  <PresentationFormat>Widescreen</PresentationFormat>
  <Paragraphs>196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Gill Sans MT</vt:lpstr>
      <vt:lpstr>Symbol</vt:lpstr>
      <vt:lpstr>Gallery</vt:lpstr>
      <vt:lpstr>TEMPLATES OF SCHEMES UNDER Grant in aid COMPONENT OF PM AJAY SCHEME</vt:lpstr>
      <vt:lpstr>OBJECTIVES</vt:lpstr>
      <vt:lpstr>CRITERIA FOR SELECTING SCHEMES </vt:lpstr>
      <vt:lpstr>PowerPoint Presentation</vt:lpstr>
      <vt:lpstr>IRRIGATION RELATED SCHEMES</vt:lpstr>
      <vt:lpstr>PowerPoint Presentation</vt:lpstr>
      <vt:lpstr>SELECTION OF BENEFICIARIES</vt:lpstr>
      <vt:lpstr>RURAL LOGISTICS IMPROVEMENT AND ENTRPRENEURSHIP DEVELOPMENT SCHEMES </vt:lpstr>
      <vt:lpstr>PowerPoint Presentation</vt:lpstr>
      <vt:lpstr>COMMUNITY HALL/ UTSAV DHAM</vt:lpstr>
      <vt:lpstr>PowerPoint Presentation</vt:lpstr>
      <vt:lpstr>SUSTAINABLE ENTREPRISE AND ENTREPRENEURSHIP DEVELOPMENT (SEED) PROGRAMME</vt:lpstr>
      <vt:lpstr>PowerPoint Presentation</vt:lpstr>
      <vt:lpstr>WOW (WOMEN ON WHEELS)-Provision of Rickshaw and skill development of SC women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TEMPLATES OF SCHEMES UNDER Grant in aid COMPONENT OF PM AJAY SCHEME</dc:title>
  <dc:creator>Microsoft Office User</dc:creator>
  <cp:lastModifiedBy>Microsoft Office User</cp:lastModifiedBy>
  <cp:revision>2</cp:revision>
  <dcterms:created xsi:type="dcterms:W3CDTF">2022-08-02T14:40:04Z</dcterms:created>
  <dcterms:modified xsi:type="dcterms:W3CDTF">2022-08-02T16:55:44Z</dcterms:modified>
</cp:coreProperties>
</file>